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9" autoAdjust="0"/>
    <p:restoredTop sz="94660"/>
  </p:normalViewPr>
  <p:slideViewPr>
    <p:cSldViewPr snapToGrid="0">
      <p:cViewPr>
        <p:scale>
          <a:sx n="84" d="100"/>
          <a:sy n="84" d="100"/>
        </p:scale>
        <p:origin x="598"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BFA9-ED9F-E6C5-D285-222DA0493C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8A5C623-2C30-FDB6-3B19-4458A72282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BBCC397-DC10-0012-56FA-569507296DAF}"/>
              </a:ext>
            </a:extLst>
          </p:cNvPr>
          <p:cNvSpPr>
            <a:spLocks noGrp="1"/>
          </p:cNvSpPr>
          <p:nvPr>
            <p:ph type="dt" sz="half" idx="10"/>
          </p:nvPr>
        </p:nvSpPr>
        <p:spPr/>
        <p:txBody>
          <a:bodyPr/>
          <a:lstStyle/>
          <a:p>
            <a:fld id="{9D718631-478C-457C-85F7-4FF067742658}" type="datetimeFigureOut">
              <a:rPr lang="en-GB" smtClean="0"/>
              <a:t>26/01/2023</a:t>
            </a:fld>
            <a:endParaRPr lang="en-GB"/>
          </a:p>
        </p:txBody>
      </p:sp>
      <p:sp>
        <p:nvSpPr>
          <p:cNvPr id="5" name="Footer Placeholder 4">
            <a:extLst>
              <a:ext uri="{FF2B5EF4-FFF2-40B4-BE49-F238E27FC236}">
                <a16:creationId xmlns:a16="http://schemas.microsoft.com/office/drawing/2014/main" id="{C1EA5DBA-2332-CE74-B2EC-3F32F7C936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047007-0CFC-C40D-5BBA-CC7722F2D9EA}"/>
              </a:ext>
            </a:extLst>
          </p:cNvPr>
          <p:cNvSpPr>
            <a:spLocks noGrp="1"/>
          </p:cNvSpPr>
          <p:nvPr>
            <p:ph type="sldNum" sz="quarter" idx="12"/>
          </p:nvPr>
        </p:nvSpPr>
        <p:spPr/>
        <p:txBody>
          <a:bodyPr/>
          <a:lstStyle/>
          <a:p>
            <a:fld id="{DF25FA2C-BA50-4E99-A211-C6A1977AF28D}" type="slidenum">
              <a:rPr lang="en-GB" smtClean="0"/>
              <a:t>‹#›</a:t>
            </a:fld>
            <a:endParaRPr lang="en-GB"/>
          </a:p>
        </p:txBody>
      </p:sp>
    </p:spTree>
    <p:extLst>
      <p:ext uri="{BB962C8B-B14F-4D97-AF65-F5344CB8AC3E}">
        <p14:creationId xmlns:p14="http://schemas.microsoft.com/office/powerpoint/2010/main" val="3223602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9C2EE-0B5C-7B2B-65A0-791A35AADD0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17961C-9663-486B-6E3F-E689CA1DFE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8D6BC3-6264-79F9-A5CF-87A4B75530A4}"/>
              </a:ext>
            </a:extLst>
          </p:cNvPr>
          <p:cNvSpPr>
            <a:spLocks noGrp="1"/>
          </p:cNvSpPr>
          <p:nvPr>
            <p:ph type="dt" sz="half" idx="10"/>
          </p:nvPr>
        </p:nvSpPr>
        <p:spPr/>
        <p:txBody>
          <a:bodyPr/>
          <a:lstStyle/>
          <a:p>
            <a:fld id="{9D718631-478C-457C-85F7-4FF067742658}" type="datetimeFigureOut">
              <a:rPr lang="en-GB" smtClean="0"/>
              <a:t>26/01/2023</a:t>
            </a:fld>
            <a:endParaRPr lang="en-GB"/>
          </a:p>
        </p:txBody>
      </p:sp>
      <p:sp>
        <p:nvSpPr>
          <p:cNvPr id="5" name="Footer Placeholder 4">
            <a:extLst>
              <a:ext uri="{FF2B5EF4-FFF2-40B4-BE49-F238E27FC236}">
                <a16:creationId xmlns:a16="http://schemas.microsoft.com/office/drawing/2014/main" id="{75C4A782-7FA3-B76D-C5DD-11D90B56ED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683B1D-32C9-3E6E-011C-0CDC71BE1861}"/>
              </a:ext>
            </a:extLst>
          </p:cNvPr>
          <p:cNvSpPr>
            <a:spLocks noGrp="1"/>
          </p:cNvSpPr>
          <p:nvPr>
            <p:ph type="sldNum" sz="quarter" idx="12"/>
          </p:nvPr>
        </p:nvSpPr>
        <p:spPr/>
        <p:txBody>
          <a:bodyPr/>
          <a:lstStyle/>
          <a:p>
            <a:fld id="{DF25FA2C-BA50-4E99-A211-C6A1977AF28D}" type="slidenum">
              <a:rPr lang="en-GB" smtClean="0"/>
              <a:t>‹#›</a:t>
            </a:fld>
            <a:endParaRPr lang="en-GB"/>
          </a:p>
        </p:txBody>
      </p:sp>
    </p:spTree>
    <p:extLst>
      <p:ext uri="{BB962C8B-B14F-4D97-AF65-F5344CB8AC3E}">
        <p14:creationId xmlns:p14="http://schemas.microsoft.com/office/powerpoint/2010/main" val="560058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9629A4-015E-E7BD-6545-158EB5CCAE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A5D7512-718F-6B9D-9001-BACBBC9BD0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F295D4B-413A-89A2-D6ED-5818D10210BA}"/>
              </a:ext>
            </a:extLst>
          </p:cNvPr>
          <p:cNvSpPr>
            <a:spLocks noGrp="1"/>
          </p:cNvSpPr>
          <p:nvPr>
            <p:ph type="dt" sz="half" idx="10"/>
          </p:nvPr>
        </p:nvSpPr>
        <p:spPr/>
        <p:txBody>
          <a:bodyPr/>
          <a:lstStyle/>
          <a:p>
            <a:fld id="{9D718631-478C-457C-85F7-4FF067742658}" type="datetimeFigureOut">
              <a:rPr lang="en-GB" smtClean="0"/>
              <a:t>26/01/2023</a:t>
            </a:fld>
            <a:endParaRPr lang="en-GB"/>
          </a:p>
        </p:txBody>
      </p:sp>
      <p:sp>
        <p:nvSpPr>
          <p:cNvPr id="5" name="Footer Placeholder 4">
            <a:extLst>
              <a:ext uri="{FF2B5EF4-FFF2-40B4-BE49-F238E27FC236}">
                <a16:creationId xmlns:a16="http://schemas.microsoft.com/office/drawing/2014/main" id="{202A2023-ADAC-CE2E-E976-E73CD9614D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0777A8-47C7-EDFB-9522-EA85449B8509}"/>
              </a:ext>
            </a:extLst>
          </p:cNvPr>
          <p:cNvSpPr>
            <a:spLocks noGrp="1"/>
          </p:cNvSpPr>
          <p:nvPr>
            <p:ph type="sldNum" sz="quarter" idx="12"/>
          </p:nvPr>
        </p:nvSpPr>
        <p:spPr/>
        <p:txBody>
          <a:bodyPr/>
          <a:lstStyle/>
          <a:p>
            <a:fld id="{DF25FA2C-BA50-4E99-A211-C6A1977AF28D}" type="slidenum">
              <a:rPr lang="en-GB" smtClean="0"/>
              <a:t>‹#›</a:t>
            </a:fld>
            <a:endParaRPr lang="en-GB"/>
          </a:p>
        </p:txBody>
      </p:sp>
    </p:spTree>
    <p:extLst>
      <p:ext uri="{BB962C8B-B14F-4D97-AF65-F5344CB8AC3E}">
        <p14:creationId xmlns:p14="http://schemas.microsoft.com/office/powerpoint/2010/main" val="244607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FF53C-27B0-9790-A130-791BBF8AA0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A8AAAE-4862-5409-F94C-398902DE3B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7D10E1-4FF6-00DA-DA8E-05C552573C2D}"/>
              </a:ext>
            </a:extLst>
          </p:cNvPr>
          <p:cNvSpPr>
            <a:spLocks noGrp="1"/>
          </p:cNvSpPr>
          <p:nvPr>
            <p:ph type="dt" sz="half" idx="10"/>
          </p:nvPr>
        </p:nvSpPr>
        <p:spPr/>
        <p:txBody>
          <a:bodyPr/>
          <a:lstStyle/>
          <a:p>
            <a:fld id="{9D718631-478C-457C-85F7-4FF067742658}" type="datetimeFigureOut">
              <a:rPr lang="en-GB" smtClean="0"/>
              <a:t>26/01/2023</a:t>
            </a:fld>
            <a:endParaRPr lang="en-GB"/>
          </a:p>
        </p:txBody>
      </p:sp>
      <p:sp>
        <p:nvSpPr>
          <p:cNvPr id="5" name="Footer Placeholder 4">
            <a:extLst>
              <a:ext uri="{FF2B5EF4-FFF2-40B4-BE49-F238E27FC236}">
                <a16:creationId xmlns:a16="http://schemas.microsoft.com/office/drawing/2014/main" id="{5BCCFC8C-42C7-4D54-B292-02A38D5D1B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0BDEB3-34BF-66EE-F2F6-53D5AB48AE68}"/>
              </a:ext>
            </a:extLst>
          </p:cNvPr>
          <p:cNvSpPr>
            <a:spLocks noGrp="1"/>
          </p:cNvSpPr>
          <p:nvPr>
            <p:ph type="sldNum" sz="quarter" idx="12"/>
          </p:nvPr>
        </p:nvSpPr>
        <p:spPr/>
        <p:txBody>
          <a:bodyPr/>
          <a:lstStyle/>
          <a:p>
            <a:fld id="{DF25FA2C-BA50-4E99-A211-C6A1977AF28D}" type="slidenum">
              <a:rPr lang="en-GB" smtClean="0"/>
              <a:t>‹#›</a:t>
            </a:fld>
            <a:endParaRPr lang="en-GB"/>
          </a:p>
        </p:txBody>
      </p:sp>
    </p:spTree>
    <p:extLst>
      <p:ext uri="{BB962C8B-B14F-4D97-AF65-F5344CB8AC3E}">
        <p14:creationId xmlns:p14="http://schemas.microsoft.com/office/powerpoint/2010/main" val="136138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904E2-FE1F-AA02-73EF-A5E34D359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A83BCE5-8A91-917A-CAC7-260D4C506F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02D723-79B7-49A4-02FF-0F5E6275FD76}"/>
              </a:ext>
            </a:extLst>
          </p:cNvPr>
          <p:cNvSpPr>
            <a:spLocks noGrp="1"/>
          </p:cNvSpPr>
          <p:nvPr>
            <p:ph type="dt" sz="half" idx="10"/>
          </p:nvPr>
        </p:nvSpPr>
        <p:spPr/>
        <p:txBody>
          <a:bodyPr/>
          <a:lstStyle/>
          <a:p>
            <a:fld id="{9D718631-478C-457C-85F7-4FF067742658}" type="datetimeFigureOut">
              <a:rPr lang="en-GB" smtClean="0"/>
              <a:t>26/01/2023</a:t>
            </a:fld>
            <a:endParaRPr lang="en-GB"/>
          </a:p>
        </p:txBody>
      </p:sp>
      <p:sp>
        <p:nvSpPr>
          <p:cNvPr id="5" name="Footer Placeholder 4">
            <a:extLst>
              <a:ext uri="{FF2B5EF4-FFF2-40B4-BE49-F238E27FC236}">
                <a16:creationId xmlns:a16="http://schemas.microsoft.com/office/drawing/2014/main" id="{93623824-CE9B-765B-95C6-2B5B6DCD28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9BFCC5-43F5-19D5-F51C-156D404C4E00}"/>
              </a:ext>
            </a:extLst>
          </p:cNvPr>
          <p:cNvSpPr>
            <a:spLocks noGrp="1"/>
          </p:cNvSpPr>
          <p:nvPr>
            <p:ph type="sldNum" sz="quarter" idx="12"/>
          </p:nvPr>
        </p:nvSpPr>
        <p:spPr/>
        <p:txBody>
          <a:bodyPr/>
          <a:lstStyle/>
          <a:p>
            <a:fld id="{DF25FA2C-BA50-4E99-A211-C6A1977AF28D}" type="slidenum">
              <a:rPr lang="en-GB" smtClean="0"/>
              <a:t>‹#›</a:t>
            </a:fld>
            <a:endParaRPr lang="en-GB"/>
          </a:p>
        </p:txBody>
      </p:sp>
    </p:spTree>
    <p:extLst>
      <p:ext uri="{BB962C8B-B14F-4D97-AF65-F5344CB8AC3E}">
        <p14:creationId xmlns:p14="http://schemas.microsoft.com/office/powerpoint/2010/main" val="3679418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2FC0-EF1E-57D4-8B19-D318D33582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94D8C4-5D6D-BA09-4D89-30B32624CB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FDE9768-8E28-6F6C-6E39-68A50C595E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CF66DE-D5F2-7800-C733-F3A035754BB1}"/>
              </a:ext>
            </a:extLst>
          </p:cNvPr>
          <p:cNvSpPr>
            <a:spLocks noGrp="1"/>
          </p:cNvSpPr>
          <p:nvPr>
            <p:ph type="dt" sz="half" idx="10"/>
          </p:nvPr>
        </p:nvSpPr>
        <p:spPr/>
        <p:txBody>
          <a:bodyPr/>
          <a:lstStyle/>
          <a:p>
            <a:fld id="{9D718631-478C-457C-85F7-4FF067742658}" type="datetimeFigureOut">
              <a:rPr lang="en-GB" smtClean="0"/>
              <a:t>26/01/2023</a:t>
            </a:fld>
            <a:endParaRPr lang="en-GB"/>
          </a:p>
        </p:txBody>
      </p:sp>
      <p:sp>
        <p:nvSpPr>
          <p:cNvPr id="6" name="Footer Placeholder 5">
            <a:extLst>
              <a:ext uri="{FF2B5EF4-FFF2-40B4-BE49-F238E27FC236}">
                <a16:creationId xmlns:a16="http://schemas.microsoft.com/office/drawing/2014/main" id="{B18CC1C8-42C2-A9C2-3C84-A6370A19A4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7E6C74-C61E-D67A-ACB3-55E621F9EB8A}"/>
              </a:ext>
            </a:extLst>
          </p:cNvPr>
          <p:cNvSpPr>
            <a:spLocks noGrp="1"/>
          </p:cNvSpPr>
          <p:nvPr>
            <p:ph type="sldNum" sz="quarter" idx="12"/>
          </p:nvPr>
        </p:nvSpPr>
        <p:spPr/>
        <p:txBody>
          <a:bodyPr/>
          <a:lstStyle/>
          <a:p>
            <a:fld id="{DF25FA2C-BA50-4E99-A211-C6A1977AF28D}" type="slidenum">
              <a:rPr lang="en-GB" smtClean="0"/>
              <a:t>‹#›</a:t>
            </a:fld>
            <a:endParaRPr lang="en-GB"/>
          </a:p>
        </p:txBody>
      </p:sp>
    </p:spTree>
    <p:extLst>
      <p:ext uri="{BB962C8B-B14F-4D97-AF65-F5344CB8AC3E}">
        <p14:creationId xmlns:p14="http://schemas.microsoft.com/office/powerpoint/2010/main" val="1957492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B63E-B5F4-ECDD-8F3F-FFBAF16BEF3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1A9E52-5C06-6B04-C5B5-89E8587EA2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E3AFE-3762-D31E-9F16-ACF8CCB13B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F1D9BCA-BEF4-AF92-BBC8-DEC37F07F7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A798A2-EAB9-0437-AAE3-533FE766B6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AFC50DE-0B22-E347-E920-E6EA5CE23F5B}"/>
              </a:ext>
            </a:extLst>
          </p:cNvPr>
          <p:cNvSpPr>
            <a:spLocks noGrp="1"/>
          </p:cNvSpPr>
          <p:nvPr>
            <p:ph type="dt" sz="half" idx="10"/>
          </p:nvPr>
        </p:nvSpPr>
        <p:spPr/>
        <p:txBody>
          <a:bodyPr/>
          <a:lstStyle/>
          <a:p>
            <a:fld id="{9D718631-478C-457C-85F7-4FF067742658}" type="datetimeFigureOut">
              <a:rPr lang="en-GB" smtClean="0"/>
              <a:t>26/01/2023</a:t>
            </a:fld>
            <a:endParaRPr lang="en-GB"/>
          </a:p>
        </p:txBody>
      </p:sp>
      <p:sp>
        <p:nvSpPr>
          <p:cNvPr id="8" name="Footer Placeholder 7">
            <a:extLst>
              <a:ext uri="{FF2B5EF4-FFF2-40B4-BE49-F238E27FC236}">
                <a16:creationId xmlns:a16="http://schemas.microsoft.com/office/drawing/2014/main" id="{D8E32595-84FC-1774-742B-5BB141A071B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68DA989-FA17-8DFF-DDF5-16A71EF2CA4B}"/>
              </a:ext>
            </a:extLst>
          </p:cNvPr>
          <p:cNvSpPr>
            <a:spLocks noGrp="1"/>
          </p:cNvSpPr>
          <p:nvPr>
            <p:ph type="sldNum" sz="quarter" idx="12"/>
          </p:nvPr>
        </p:nvSpPr>
        <p:spPr/>
        <p:txBody>
          <a:bodyPr/>
          <a:lstStyle/>
          <a:p>
            <a:fld id="{DF25FA2C-BA50-4E99-A211-C6A1977AF28D}" type="slidenum">
              <a:rPr lang="en-GB" smtClean="0"/>
              <a:t>‹#›</a:t>
            </a:fld>
            <a:endParaRPr lang="en-GB"/>
          </a:p>
        </p:txBody>
      </p:sp>
    </p:spTree>
    <p:extLst>
      <p:ext uri="{BB962C8B-B14F-4D97-AF65-F5344CB8AC3E}">
        <p14:creationId xmlns:p14="http://schemas.microsoft.com/office/powerpoint/2010/main" val="737319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E5043-17AA-E512-5882-10274B06AE3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D8307D8-F1B7-7C33-F1D1-F104B0FC3303}"/>
              </a:ext>
            </a:extLst>
          </p:cNvPr>
          <p:cNvSpPr>
            <a:spLocks noGrp="1"/>
          </p:cNvSpPr>
          <p:nvPr>
            <p:ph type="dt" sz="half" idx="10"/>
          </p:nvPr>
        </p:nvSpPr>
        <p:spPr/>
        <p:txBody>
          <a:bodyPr/>
          <a:lstStyle/>
          <a:p>
            <a:fld id="{9D718631-478C-457C-85F7-4FF067742658}" type="datetimeFigureOut">
              <a:rPr lang="en-GB" smtClean="0"/>
              <a:t>26/01/2023</a:t>
            </a:fld>
            <a:endParaRPr lang="en-GB"/>
          </a:p>
        </p:txBody>
      </p:sp>
      <p:sp>
        <p:nvSpPr>
          <p:cNvPr id="4" name="Footer Placeholder 3">
            <a:extLst>
              <a:ext uri="{FF2B5EF4-FFF2-40B4-BE49-F238E27FC236}">
                <a16:creationId xmlns:a16="http://schemas.microsoft.com/office/drawing/2014/main" id="{4C5EC5AD-4FA8-9C82-10B5-6BF338F5FE6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F972D5-0DEC-DF92-DDF1-354D12FC0214}"/>
              </a:ext>
            </a:extLst>
          </p:cNvPr>
          <p:cNvSpPr>
            <a:spLocks noGrp="1"/>
          </p:cNvSpPr>
          <p:nvPr>
            <p:ph type="sldNum" sz="quarter" idx="12"/>
          </p:nvPr>
        </p:nvSpPr>
        <p:spPr/>
        <p:txBody>
          <a:bodyPr/>
          <a:lstStyle/>
          <a:p>
            <a:fld id="{DF25FA2C-BA50-4E99-A211-C6A1977AF28D}" type="slidenum">
              <a:rPr lang="en-GB" smtClean="0"/>
              <a:t>‹#›</a:t>
            </a:fld>
            <a:endParaRPr lang="en-GB"/>
          </a:p>
        </p:txBody>
      </p:sp>
    </p:spTree>
    <p:extLst>
      <p:ext uri="{BB962C8B-B14F-4D97-AF65-F5344CB8AC3E}">
        <p14:creationId xmlns:p14="http://schemas.microsoft.com/office/powerpoint/2010/main" val="1120520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AE1DBC-921A-EE16-AC45-2B0BA82842C8}"/>
              </a:ext>
            </a:extLst>
          </p:cNvPr>
          <p:cNvSpPr>
            <a:spLocks noGrp="1"/>
          </p:cNvSpPr>
          <p:nvPr>
            <p:ph type="dt" sz="half" idx="10"/>
          </p:nvPr>
        </p:nvSpPr>
        <p:spPr/>
        <p:txBody>
          <a:bodyPr/>
          <a:lstStyle/>
          <a:p>
            <a:fld id="{9D718631-478C-457C-85F7-4FF067742658}" type="datetimeFigureOut">
              <a:rPr lang="en-GB" smtClean="0"/>
              <a:t>26/01/2023</a:t>
            </a:fld>
            <a:endParaRPr lang="en-GB"/>
          </a:p>
        </p:txBody>
      </p:sp>
      <p:sp>
        <p:nvSpPr>
          <p:cNvPr id="3" name="Footer Placeholder 2">
            <a:extLst>
              <a:ext uri="{FF2B5EF4-FFF2-40B4-BE49-F238E27FC236}">
                <a16:creationId xmlns:a16="http://schemas.microsoft.com/office/drawing/2014/main" id="{F4D68898-B21D-606B-5966-1D4F40492BA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EC05E85-D08F-09D0-E34A-0762313FF731}"/>
              </a:ext>
            </a:extLst>
          </p:cNvPr>
          <p:cNvSpPr>
            <a:spLocks noGrp="1"/>
          </p:cNvSpPr>
          <p:nvPr>
            <p:ph type="sldNum" sz="quarter" idx="12"/>
          </p:nvPr>
        </p:nvSpPr>
        <p:spPr/>
        <p:txBody>
          <a:bodyPr/>
          <a:lstStyle/>
          <a:p>
            <a:fld id="{DF25FA2C-BA50-4E99-A211-C6A1977AF28D}" type="slidenum">
              <a:rPr lang="en-GB" smtClean="0"/>
              <a:t>‹#›</a:t>
            </a:fld>
            <a:endParaRPr lang="en-GB"/>
          </a:p>
        </p:txBody>
      </p:sp>
    </p:spTree>
    <p:extLst>
      <p:ext uri="{BB962C8B-B14F-4D97-AF65-F5344CB8AC3E}">
        <p14:creationId xmlns:p14="http://schemas.microsoft.com/office/powerpoint/2010/main" val="3218345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BE710-F8AD-D686-4626-9682DA33C3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DB38CEB-6587-29E3-1E15-145D56C546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C1A4EF5-1630-BE80-E737-24982EEDC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25FCB0-71F0-94DA-07C5-EDB5D45CDF87}"/>
              </a:ext>
            </a:extLst>
          </p:cNvPr>
          <p:cNvSpPr>
            <a:spLocks noGrp="1"/>
          </p:cNvSpPr>
          <p:nvPr>
            <p:ph type="dt" sz="half" idx="10"/>
          </p:nvPr>
        </p:nvSpPr>
        <p:spPr/>
        <p:txBody>
          <a:bodyPr/>
          <a:lstStyle/>
          <a:p>
            <a:fld id="{9D718631-478C-457C-85F7-4FF067742658}" type="datetimeFigureOut">
              <a:rPr lang="en-GB" smtClean="0"/>
              <a:t>26/01/2023</a:t>
            </a:fld>
            <a:endParaRPr lang="en-GB"/>
          </a:p>
        </p:txBody>
      </p:sp>
      <p:sp>
        <p:nvSpPr>
          <p:cNvPr id="6" name="Footer Placeholder 5">
            <a:extLst>
              <a:ext uri="{FF2B5EF4-FFF2-40B4-BE49-F238E27FC236}">
                <a16:creationId xmlns:a16="http://schemas.microsoft.com/office/drawing/2014/main" id="{D7377ADC-046A-7464-9F1B-54557680B9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989FEB-9647-8D36-DBC2-FA24BDCBC86F}"/>
              </a:ext>
            </a:extLst>
          </p:cNvPr>
          <p:cNvSpPr>
            <a:spLocks noGrp="1"/>
          </p:cNvSpPr>
          <p:nvPr>
            <p:ph type="sldNum" sz="quarter" idx="12"/>
          </p:nvPr>
        </p:nvSpPr>
        <p:spPr/>
        <p:txBody>
          <a:bodyPr/>
          <a:lstStyle/>
          <a:p>
            <a:fld id="{DF25FA2C-BA50-4E99-A211-C6A1977AF28D}" type="slidenum">
              <a:rPr lang="en-GB" smtClean="0"/>
              <a:t>‹#›</a:t>
            </a:fld>
            <a:endParaRPr lang="en-GB"/>
          </a:p>
        </p:txBody>
      </p:sp>
    </p:spTree>
    <p:extLst>
      <p:ext uri="{BB962C8B-B14F-4D97-AF65-F5344CB8AC3E}">
        <p14:creationId xmlns:p14="http://schemas.microsoft.com/office/powerpoint/2010/main" val="3787708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C4047-3DDD-2A06-F96F-8009687B7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EE203AB-8D0B-6C78-5CE4-D80C4005A7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98B4445-E7AE-7F13-EA3E-4FB0F68DD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7DFF8E-ED57-311E-1980-41F1A5A8A486}"/>
              </a:ext>
            </a:extLst>
          </p:cNvPr>
          <p:cNvSpPr>
            <a:spLocks noGrp="1"/>
          </p:cNvSpPr>
          <p:nvPr>
            <p:ph type="dt" sz="half" idx="10"/>
          </p:nvPr>
        </p:nvSpPr>
        <p:spPr/>
        <p:txBody>
          <a:bodyPr/>
          <a:lstStyle/>
          <a:p>
            <a:fld id="{9D718631-478C-457C-85F7-4FF067742658}" type="datetimeFigureOut">
              <a:rPr lang="en-GB" smtClean="0"/>
              <a:t>26/01/2023</a:t>
            </a:fld>
            <a:endParaRPr lang="en-GB"/>
          </a:p>
        </p:txBody>
      </p:sp>
      <p:sp>
        <p:nvSpPr>
          <p:cNvPr id="6" name="Footer Placeholder 5">
            <a:extLst>
              <a:ext uri="{FF2B5EF4-FFF2-40B4-BE49-F238E27FC236}">
                <a16:creationId xmlns:a16="http://schemas.microsoft.com/office/drawing/2014/main" id="{BA33472C-C69B-DDA8-0569-F19E885E5D0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3107E2-0BEE-A8E5-CCD4-ABFD68E1949B}"/>
              </a:ext>
            </a:extLst>
          </p:cNvPr>
          <p:cNvSpPr>
            <a:spLocks noGrp="1"/>
          </p:cNvSpPr>
          <p:nvPr>
            <p:ph type="sldNum" sz="quarter" idx="12"/>
          </p:nvPr>
        </p:nvSpPr>
        <p:spPr/>
        <p:txBody>
          <a:bodyPr/>
          <a:lstStyle/>
          <a:p>
            <a:fld id="{DF25FA2C-BA50-4E99-A211-C6A1977AF28D}" type="slidenum">
              <a:rPr lang="en-GB" smtClean="0"/>
              <a:t>‹#›</a:t>
            </a:fld>
            <a:endParaRPr lang="en-GB"/>
          </a:p>
        </p:txBody>
      </p:sp>
    </p:spTree>
    <p:extLst>
      <p:ext uri="{BB962C8B-B14F-4D97-AF65-F5344CB8AC3E}">
        <p14:creationId xmlns:p14="http://schemas.microsoft.com/office/powerpoint/2010/main" val="390126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6D8A18-3330-D10B-658C-BA4EE42DF3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0DBE170-9F16-2548-75AC-AC64095F73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1F2B5D-9A99-D88E-38D0-B7949D226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18631-478C-457C-85F7-4FF067742658}" type="datetimeFigureOut">
              <a:rPr lang="en-GB" smtClean="0"/>
              <a:t>26/01/2023</a:t>
            </a:fld>
            <a:endParaRPr lang="en-GB"/>
          </a:p>
        </p:txBody>
      </p:sp>
      <p:sp>
        <p:nvSpPr>
          <p:cNvPr id="5" name="Footer Placeholder 4">
            <a:extLst>
              <a:ext uri="{FF2B5EF4-FFF2-40B4-BE49-F238E27FC236}">
                <a16:creationId xmlns:a16="http://schemas.microsoft.com/office/drawing/2014/main" id="{5F0F6194-2105-67E3-10AB-EBD5BE0639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2C47A0-EE13-9BCF-9A5A-272711951A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5FA2C-BA50-4E99-A211-C6A1977AF28D}" type="slidenum">
              <a:rPr lang="en-GB" smtClean="0"/>
              <a:t>‹#›</a:t>
            </a:fld>
            <a:endParaRPr lang="en-GB"/>
          </a:p>
        </p:txBody>
      </p:sp>
    </p:spTree>
    <p:extLst>
      <p:ext uri="{BB962C8B-B14F-4D97-AF65-F5344CB8AC3E}">
        <p14:creationId xmlns:p14="http://schemas.microsoft.com/office/powerpoint/2010/main" val="49685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C6C9-06E7-56D4-5D1B-390265725587}"/>
              </a:ext>
            </a:extLst>
          </p:cNvPr>
          <p:cNvSpPr>
            <a:spLocks noGrp="1"/>
          </p:cNvSpPr>
          <p:nvPr>
            <p:ph type="ctrTitle"/>
          </p:nvPr>
        </p:nvSpPr>
        <p:spPr/>
        <p:txBody>
          <a:bodyPr>
            <a:normAutofit/>
          </a:bodyPr>
          <a:lstStyle/>
          <a:p>
            <a:pPr algn="ctr">
              <a:lnSpc>
                <a:spcPct val="107000"/>
              </a:lnSpc>
              <a:spcAft>
                <a:spcPts val="800"/>
              </a:spcAft>
            </a:pPr>
            <a:r>
              <a:rPr lang="en-GB" sz="4000" b="1" dirty="0">
                <a:effectLst/>
                <a:latin typeface="Times New Roman" panose="02020603050405020304" pitchFamily="18" charset="0"/>
                <a:ea typeface="Calibri" panose="020F0502020204030204" pitchFamily="34" charset="0"/>
                <a:cs typeface="Times New Roman" panose="02020603050405020304" pitchFamily="18" charset="0"/>
              </a:rPr>
              <a:t>CU6051 Artificial Intelligence </a:t>
            </a:r>
            <a:br>
              <a:rPr lang="en-GB" sz="4000" dirty="0">
                <a:effectLst/>
                <a:latin typeface="Calibri" panose="020F0502020204030204" pitchFamily="34" charset="0"/>
                <a:ea typeface="Calibri" panose="020F0502020204030204" pitchFamily="34" charset="0"/>
                <a:cs typeface="Times New Roman" panose="02020603050405020304" pitchFamily="18" charset="0"/>
              </a:rPr>
            </a:br>
            <a:r>
              <a:rPr lang="en-GB" sz="40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GB" sz="4000" dirty="0">
                <a:effectLst/>
                <a:latin typeface="Calibri" panose="020F0502020204030204" pitchFamily="34" charset="0"/>
                <a:ea typeface="Calibri" panose="020F0502020204030204" pitchFamily="34" charset="0"/>
                <a:cs typeface="Times New Roman" panose="02020603050405020304" pitchFamily="18" charset="0"/>
              </a:rPr>
            </a:br>
            <a:r>
              <a:rPr lang="en-GB" sz="4000" dirty="0">
                <a:effectLst/>
                <a:latin typeface="Calibri" panose="020F0502020204030204" pitchFamily="34" charset="0"/>
                <a:ea typeface="Calibri" panose="020F0502020204030204" pitchFamily="34" charset="0"/>
                <a:cs typeface="Times New Roman" panose="02020603050405020304" pitchFamily="18" charset="0"/>
              </a:rPr>
              <a:t>Project: </a:t>
            </a:r>
            <a:r>
              <a:rPr lang="en-GB" sz="4000" i="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Garden Robot</a:t>
            </a:r>
            <a:endParaRPr lang="en-GB"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1FE4D18C-7351-ED9A-7E2B-8AF216D792AF}"/>
              </a:ext>
            </a:extLst>
          </p:cNvPr>
          <p:cNvSpPr>
            <a:spLocks noGrp="1"/>
          </p:cNvSpPr>
          <p:nvPr>
            <p:ph type="subTitle" idx="1"/>
          </p:nvPr>
        </p:nvSpPr>
        <p:spPr>
          <a:xfrm>
            <a:off x="1524000" y="4324709"/>
            <a:ext cx="9144000" cy="1655762"/>
          </a:xfrm>
        </p:spPr>
        <p:txBody>
          <a:bodyPr>
            <a:normAutofit/>
          </a:bodyPr>
          <a:lstStyle/>
          <a:p>
            <a:r>
              <a:rPr lang="en-GB" sz="3200" dirty="0">
                <a:effectLst/>
                <a:latin typeface="Times New Roman" panose="02020603050405020304" pitchFamily="18" charset="0"/>
                <a:ea typeface="Calibri" panose="020F0502020204030204" pitchFamily="34" charset="0"/>
                <a:cs typeface="Times New Roman" panose="02020603050405020304" pitchFamily="18" charset="0"/>
              </a:rPr>
              <a:t>Name: Chiemela Ndukwe &amp; Isaac </a:t>
            </a:r>
            <a:r>
              <a:rPr lang="en-GB" sz="3200" dirty="0" err="1">
                <a:effectLst/>
                <a:latin typeface="Times New Roman" panose="02020603050405020304" pitchFamily="18" charset="0"/>
                <a:ea typeface="Calibri" panose="020F0502020204030204" pitchFamily="34" charset="0"/>
                <a:cs typeface="Times New Roman" panose="02020603050405020304" pitchFamily="18" charset="0"/>
              </a:rPr>
              <a:t>Furieri</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a:p>
            <a:r>
              <a:rPr lang="en-GB" sz="4000" dirty="0">
                <a:solidFill>
                  <a:srgbClr val="FF0000"/>
                </a:solidFill>
              </a:rPr>
              <a:t>VIVA Presentation</a:t>
            </a:r>
          </a:p>
        </p:txBody>
      </p:sp>
    </p:spTree>
    <p:extLst>
      <p:ext uri="{BB962C8B-B14F-4D97-AF65-F5344CB8AC3E}">
        <p14:creationId xmlns:p14="http://schemas.microsoft.com/office/powerpoint/2010/main" val="2030289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25362" y="870155"/>
            <a:ext cx="8354962" cy="5729748"/>
          </a:xfrm>
        </p:spPr>
        <p:txBody>
          <a:bodyPr>
            <a:normAutofit fontScale="85000" lnSpcReduction="1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Actuators 3</a:t>
            </a:r>
            <a:endParaRPr lang="en-GB" sz="4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lvl="0" indent="0">
              <a:lnSpc>
                <a:spcPct val="150000"/>
              </a:lnSpc>
              <a:spcAft>
                <a:spcPts val="600"/>
              </a:spcAft>
              <a:buNone/>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How will the agent be able to check the crop?</a:t>
            </a:r>
            <a:endParaRPr lang="en-GB" sz="2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457200" lvl="0" indent="-457200">
              <a:lnSpc>
                <a:spcPct val="150000"/>
              </a:lnSpc>
              <a:spcAft>
                <a:spcPts val="600"/>
              </a:spcAft>
              <a:buAutoNum type="arabicParenR" startAt="5"/>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agent will connect to the spectrophotometer using Bluetooth and will send a signal to turn on the spectrophotometer (Note: this analysis usually takes few weeks </a:t>
            </a:r>
            <a:r>
              <a:rPr lang="en-US" sz="24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(Fine Gardening, 2021)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telling you major and minor nutrients,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pH.</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Once the analysis are complete the agent will receive the results over the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WiFi</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then the agent will go back to the pumpkin tree using the GPS waypoint round each tree, </a:t>
            </a:r>
          </a:p>
          <a:p>
            <a:pPr marL="457200" lvl="0" indent="-457200">
              <a:lnSpc>
                <a:spcPct val="150000"/>
              </a:lnSpc>
              <a:spcAft>
                <a:spcPts val="600"/>
              </a:spcAft>
              <a:buAutoNum type="arabicParenR" startAt="5"/>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agent will use its end-effector to determine how hollow it is, </a:t>
            </a:r>
          </a:p>
          <a:p>
            <a:pPr marL="457200" lvl="0" indent="-457200">
              <a:lnSpc>
                <a:spcPct val="150000"/>
              </a:lnSpc>
              <a:spcAft>
                <a:spcPts val="600"/>
              </a:spcAft>
              <a:buAutoNum type="arabicParenR" startAt="5"/>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agent shall use UAV-Based RGB Imagery for Hokkaido Pumpkin (Cucurbita max.) to determine the colour of the pumpkin fruit and stem</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98B9605A-CAF0-4066-0AE0-380B1897E80B}"/>
              </a:ext>
            </a:extLst>
          </p:cNvPr>
          <p:cNvGrpSpPr/>
          <p:nvPr/>
        </p:nvGrpSpPr>
        <p:grpSpPr>
          <a:xfrm>
            <a:off x="8790531" y="870155"/>
            <a:ext cx="3215148" cy="5878707"/>
            <a:chOff x="8355453" y="934556"/>
            <a:chExt cx="3215148" cy="5878707"/>
          </a:xfrm>
        </p:grpSpPr>
        <p:pic>
          <p:nvPicPr>
            <p:cNvPr id="5" name="Picture 4">
              <a:extLst>
                <a:ext uri="{FF2B5EF4-FFF2-40B4-BE49-F238E27FC236}">
                  <a16:creationId xmlns:a16="http://schemas.microsoft.com/office/drawing/2014/main" id="{E72F53D1-2E21-3430-D98C-B32FE3051FA3}"/>
                </a:ext>
              </a:extLst>
            </p:cNvPr>
            <p:cNvPicPr>
              <a:picLocks noChangeAspect="1"/>
            </p:cNvPicPr>
            <p:nvPr/>
          </p:nvPicPr>
          <p:blipFill rotWithShape="1">
            <a:blip r:embed="rId2">
              <a:extLst>
                <a:ext uri="{28A0092B-C50C-407E-A947-70E740481C1C}">
                  <a14:useLocalDpi xmlns:a14="http://schemas.microsoft.com/office/drawing/2010/main" val="0"/>
                </a:ext>
              </a:extLst>
            </a:blip>
            <a:srcRect r="86847" b="62245"/>
            <a:stretch/>
          </p:blipFill>
          <p:spPr>
            <a:xfrm>
              <a:off x="8355453" y="934556"/>
              <a:ext cx="3215148" cy="5191319"/>
            </a:xfrm>
            <a:prstGeom prst="rect">
              <a:avLst/>
            </a:prstGeom>
          </p:spPr>
        </p:pic>
        <p:sp>
          <p:nvSpPr>
            <p:cNvPr id="6" name="Title 1">
              <a:extLst>
                <a:ext uri="{FF2B5EF4-FFF2-40B4-BE49-F238E27FC236}">
                  <a16:creationId xmlns:a16="http://schemas.microsoft.com/office/drawing/2014/main" id="{ECDE7CD7-5EE0-0856-A525-4C2F7D94730D}"/>
                </a:ext>
              </a:extLst>
            </p:cNvPr>
            <p:cNvSpPr txBox="1">
              <a:spLocks/>
            </p:cNvSpPr>
            <p:nvPr/>
          </p:nvSpPr>
          <p:spPr>
            <a:xfrm>
              <a:off x="9334500" y="6064603"/>
              <a:ext cx="1484670" cy="748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accent1"/>
                  </a:solidFill>
                  <a:latin typeface="Times New Roman" panose="02020603050405020304" pitchFamily="18" charset="0"/>
                  <a:ea typeface="Calibri" panose="020F0502020204030204" pitchFamily="34" charset="0"/>
                </a:rPr>
                <a:t>Agent</a:t>
              </a:r>
              <a:endParaRPr lang="en-GB" sz="7200" dirty="0">
                <a:solidFill>
                  <a:schemeClr val="accent1"/>
                </a:solidFill>
              </a:endParaRPr>
            </a:p>
          </p:txBody>
        </p:sp>
      </p:grpSp>
    </p:spTree>
    <p:extLst>
      <p:ext uri="{BB962C8B-B14F-4D97-AF65-F5344CB8AC3E}">
        <p14:creationId xmlns:p14="http://schemas.microsoft.com/office/powerpoint/2010/main" val="316052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25362" y="870155"/>
            <a:ext cx="6894870" cy="5729748"/>
          </a:xfrm>
        </p:spPr>
        <p:txBody>
          <a:bodyPr>
            <a:normAutofit fontScale="85000" lnSpcReduction="2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Actuators 4</a:t>
            </a:r>
            <a:endParaRPr lang="en-GB" sz="4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lvl="0" indent="0">
              <a:lnSpc>
                <a:spcPct val="150000"/>
              </a:lnSpc>
              <a:spcAft>
                <a:spcPts val="600"/>
              </a:spcAft>
              <a:buNone/>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How will the agent be able to check the crop?</a:t>
            </a:r>
          </a:p>
          <a:p>
            <a:pPr marL="342900" lvl="0" indent="-342900">
              <a:lnSpc>
                <a:spcPct val="150000"/>
              </a:lnSpc>
              <a:spcAft>
                <a:spcPts val="600"/>
              </a:spcAft>
              <a:buFont typeface="+mj-lt"/>
              <a:buAutoNum type="arabicParenR" startAt="8"/>
            </a:pPr>
            <a:r>
              <a:rPr lang="en-GB" dirty="0">
                <a:effectLst/>
                <a:latin typeface="Times New Roman" panose="02020603050405020304" pitchFamily="18" charset="0"/>
                <a:ea typeface="Calibri" panose="020F0502020204030204" pitchFamily="34" charset="0"/>
              </a:rPr>
              <a:t>the agent will use the </a:t>
            </a:r>
            <a:r>
              <a:rPr lang="en-GB" dirty="0" err="1">
                <a:effectLst/>
                <a:latin typeface="Times New Roman" panose="02020603050405020304" pitchFamily="18" charset="0"/>
                <a:ea typeface="Calibri" panose="020F0502020204030204" pitchFamily="34" charset="0"/>
              </a:rPr>
              <a:t>WiFi</a:t>
            </a:r>
            <a:r>
              <a:rPr lang="en-GB" dirty="0">
                <a:effectLst/>
                <a:latin typeface="Times New Roman" panose="02020603050405020304" pitchFamily="18" charset="0"/>
                <a:ea typeface="Calibri" panose="020F0502020204030204" pitchFamily="34" charset="0"/>
              </a:rPr>
              <a:t> to connect to the database and log the condition of the farm terrain, upload its locomotion statistics, upload the results from the soil analysis, upload how hollow the fruit is, upload the colour of the pumpkin fruit and stem, </a:t>
            </a:r>
          </a:p>
          <a:p>
            <a:pPr marL="342900" lvl="0" indent="-342900">
              <a:lnSpc>
                <a:spcPct val="150000"/>
              </a:lnSpc>
              <a:spcAft>
                <a:spcPts val="600"/>
              </a:spcAft>
              <a:buFont typeface="+mj-lt"/>
              <a:buAutoNum type="arabicParenR" startAt="8"/>
            </a:pPr>
            <a:r>
              <a:rPr lang="en-GB" dirty="0">
                <a:effectLst/>
                <a:latin typeface="Times New Roman" panose="02020603050405020304" pitchFamily="18" charset="0"/>
                <a:ea typeface="Calibri" panose="020F0502020204030204" pitchFamily="34" charset="0"/>
              </a:rPr>
              <a:t>agent will perform calculations on the uploaded data and will draw conclusion based on the data to wither pick out the bad fruit with the robotic arm or to leave it. </a:t>
            </a:r>
            <a:endParaRPr lang="en-GB" sz="3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1A204C34-B610-8C04-73FA-3CB79CA2D54A}"/>
              </a:ext>
            </a:extLst>
          </p:cNvPr>
          <p:cNvPicPr>
            <a:picLocks noChangeAspect="1"/>
          </p:cNvPicPr>
          <p:nvPr/>
        </p:nvPicPr>
        <p:blipFill rotWithShape="1">
          <a:blip r:embed="rId2">
            <a:extLst>
              <a:ext uri="{28A0092B-C50C-407E-A947-70E740481C1C}">
                <a14:useLocalDpi xmlns:a14="http://schemas.microsoft.com/office/drawing/2010/main" val="0"/>
              </a:ext>
            </a:extLst>
          </a:blip>
          <a:srcRect r="37372"/>
          <a:stretch/>
        </p:blipFill>
        <p:spPr>
          <a:xfrm>
            <a:off x="7020232" y="959906"/>
            <a:ext cx="5171768" cy="4938188"/>
          </a:xfrm>
          <a:prstGeom prst="rect">
            <a:avLst/>
          </a:prstGeom>
        </p:spPr>
      </p:pic>
    </p:spTree>
    <p:extLst>
      <p:ext uri="{BB962C8B-B14F-4D97-AF65-F5344CB8AC3E}">
        <p14:creationId xmlns:p14="http://schemas.microsoft.com/office/powerpoint/2010/main" val="3939328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25362" y="870155"/>
            <a:ext cx="7706032" cy="5729748"/>
          </a:xfrm>
        </p:spPr>
        <p:txBody>
          <a:bodyPr>
            <a:normAutofit fontScale="77500" lnSpcReduction="2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Sensors 1</a:t>
            </a:r>
            <a:endParaRPr lang="en-GB" sz="4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lvl="0" indent="0">
              <a:lnSpc>
                <a:spcPct val="150000"/>
              </a:lnSpc>
              <a:spcAft>
                <a:spcPts val="600"/>
              </a:spcAft>
              <a:buNone/>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What sensors will the agent have?</a:t>
            </a:r>
          </a:p>
          <a:p>
            <a:pPr marL="514350" lvl="0" indent="-514350">
              <a:lnSpc>
                <a:spcPct val="150000"/>
              </a:lnSpc>
              <a:spcAft>
                <a:spcPts val="600"/>
              </a:spcAft>
              <a:buFont typeface="+mj-lt"/>
              <a:buAutoNum type="arabicParenR"/>
            </a:pPr>
            <a:r>
              <a:rPr lang="en-GB" dirty="0">
                <a:effectLst/>
                <a:latin typeface="Times New Roman" panose="02020603050405020304" pitchFamily="18" charset="0"/>
                <a:ea typeface="Calibri" panose="020F0502020204030204" pitchFamily="34" charset="0"/>
                <a:cs typeface="Times New Roman" panose="02020603050405020304" pitchFamily="18" charset="0"/>
              </a:rPr>
              <a:t>The agent shall have UAV-Based RGB Imagery for Hokkaido Pumpkin (Cucurbita max.) Detection and Yield Estimation </a:t>
            </a:r>
            <a:r>
              <a:rPr lang="en-GB"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(Lucas </a:t>
            </a:r>
            <a:r>
              <a:rPr lang="en-GB"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Wittstruck</a:t>
            </a:r>
            <a:r>
              <a:rPr lang="en-GB"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Insa</a:t>
            </a:r>
            <a:r>
              <a:rPr lang="en-GB"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Kühling</a:t>
            </a:r>
            <a:r>
              <a:rPr lang="en-GB"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Dieter </a:t>
            </a:r>
            <a:r>
              <a:rPr lang="en-GB"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Trautz</a:t>
            </a:r>
            <a:r>
              <a:rPr lang="en-GB"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Maik</a:t>
            </a:r>
            <a:r>
              <a:rPr lang="en-GB"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Kohlbrecher</a:t>
            </a:r>
            <a:r>
              <a:rPr lang="en-GB"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Thomas </a:t>
            </a:r>
            <a:r>
              <a:rPr lang="en-GB"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Jarmer</a:t>
            </a:r>
            <a:r>
              <a:rPr lang="en-GB"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2020)</a:t>
            </a:r>
            <a:r>
              <a:rPr lang="en-GB" i="1"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GB" dirty="0">
                <a:effectLst/>
                <a:latin typeface="Calibri" panose="020F0502020204030204" pitchFamily="34" charset="0"/>
                <a:ea typeface="Calibri" panose="020F0502020204030204" pitchFamily="34" charset="0"/>
                <a:cs typeface="Times New Roman" panose="02020603050405020304" pitchFamily="18" charset="0"/>
              </a:rPr>
              <a:t>for fruit detection, colour detection, stem detection.</a:t>
            </a:r>
          </a:p>
          <a:p>
            <a:pPr marL="514350" lvl="0" indent="-514350">
              <a:lnSpc>
                <a:spcPct val="150000"/>
              </a:lnSpc>
              <a:spcAft>
                <a:spcPts val="600"/>
              </a:spcAft>
              <a:buFont typeface="+mj-lt"/>
              <a:buAutoNum type="arabicParenR"/>
            </a:pPr>
            <a:r>
              <a:rPr lang="en-GB" dirty="0">
                <a:effectLst/>
                <a:latin typeface="Calibri" panose="020F0502020204030204" pitchFamily="34" charset="0"/>
                <a:ea typeface="Calibri" panose="020F0502020204030204" pitchFamily="34" charset="0"/>
                <a:cs typeface="Times New Roman" panose="02020603050405020304" pitchFamily="18" charset="0"/>
              </a:rPr>
              <a:t>The agent shall have Bluetooth device.</a:t>
            </a:r>
          </a:p>
          <a:p>
            <a:pPr marL="514350" lvl="0" indent="-514350">
              <a:lnSpc>
                <a:spcPct val="150000"/>
              </a:lnSpc>
              <a:spcAft>
                <a:spcPts val="600"/>
              </a:spcAft>
              <a:buFont typeface="+mj-lt"/>
              <a:buAutoNum type="arabicParenR"/>
            </a:pPr>
            <a:r>
              <a:rPr lang="en-GB" dirty="0">
                <a:effectLst/>
                <a:latin typeface="Calibri" panose="020F0502020204030204" pitchFamily="34" charset="0"/>
                <a:ea typeface="Calibri" panose="020F0502020204030204" pitchFamily="34" charset="0"/>
                <a:cs typeface="Times New Roman" panose="02020603050405020304" pitchFamily="18" charset="0"/>
              </a:rPr>
              <a:t>The agent shall have </a:t>
            </a:r>
            <a:r>
              <a:rPr lang="en-GB" dirty="0" err="1">
                <a:effectLst/>
                <a:latin typeface="Calibri" panose="020F0502020204030204" pitchFamily="34" charset="0"/>
                <a:ea typeface="Calibri" panose="020F0502020204030204" pitchFamily="34" charset="0"/>
                <a:cs typeface="Times New Roman" panose="02020603050405020304" pitchFamily="18" charset="0"/>
              </a:rPr>
              <a:t>WiFi</a:t>
            </a:r>
            <a:r>
              <a:rPr lang="en-GB" dirty="0">
                <a:effectLst/>
                <a:latin typeface="Calibri" panose="020F0502020204030204" pitchFamily="34" charset="0"/>
                <a:ea typeface="Calibri" panose="020F0502020204030204" pitchFamily="34" charset="0"/>
                <a:cs typeface="Times New Roman" panose="02020603050405020304" pitchFamily="18" charset="0"/>
              </a:rPr>
              <a:t> to connect to the network.</a:t>
            </a:r>
          </a:p>
          <a:p>
            <a:pPr marL="514350" indent="-514350">
              <a:buFont typeface="+mj-lt"/>
              <a:buAutoNum type="arabicParenR"/>
            </a:pPr>
            <a:r>
              <a:rPr lang="en-GB" dirty="0">
                <a:effectLst/>
                <a:latin typeface="Calibri" panose="020F0502020204030204" pitchFamily="34" charset="0"/>
                <a:ea typeface="Calibri" panose="020F0502020204030204" pitchFamily="34" charset="0"/>
                <a:cs typeface="Times New Roman" panose="02020603050405020304" pitchFamily="18" charset="0"/>
              </a:rPr>
              <a:t>The agent shall have GPS to know where the trees are, where the store is, where the laboratory is.</a:t>
            </a:r>
            <a:r>
              <a:rPr lang="en-GB" sz="4000" dirty="0">
                <a:effectLst/>
                <a:latin typeface="Times New Roman" panose="02020603050405020304" pitchFamily="18" charset="0"/>
                <a:ea typeface="Calibri" panose="020F0502020204030204" pitchFamily="34" charset="0"/>
              </a:rPr>
              <a:t> </a:t>
            </a:r>
            <a:endParaRPr lang="en-GB" sz="4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FAC06B34-9C6C-250D-2D1A-9CC00A826F48}"/>
              </a:ext>
            </a:extLst>
          </p:cNvPr>
          <p:cNvGrpSpPr/>
          <p:nvPr/>
        </p:nvGrpSpPr>
        <p:grpSpPr>
          <a:xfrm>
            <a:off x="7728155" y="917907"/>
            <a:ext cx="4338483" cy="5785235"/>
            <a:chOff x="7728155" y="917907"/>
            <a:chExt cx="4338483" cy="5785235"/>
          </a:xfrm>
        </p:grpSpPr>
        <p:grpSp>
          <p:nvGrpSpPr>
            <p:cNvPr id="7" name="Group 6">
              <a:extLst>
                <a:ext uri="{FF2B5EF4-FFF2-40B4-BE49-F238E27FC236}">
                  <a16:creationId xmlns:a16="http://schemas.microsoft.com/office/drawing/2014/main" id="{5C3C77EF-78DA-9844-1EC6-E0575D966257}"/>
                </a:ext>
              </a:extLst>
            </p:cNvPr>
            <p:cNvGrpSpPr/>
            <p:nvPr/>
          </p:nvGrpSpPr>
          <p:grpSpPr>
            <a:xfrm>
              <a:off x="7728155" y="1769806"/>
              <a:ext cx="4338483" cy="4933336"/>
              <a:chOff x="7728155" y="766915"/>
              <a:chExt cx="4338483" cy="4933336"/>
            </a:xfrm>
          </p:grpSpPr>
          <p:pic>
            <p:nvPicPr>
              <p:cNvPr id="5" name="Picture 4">
                <a:extLst>
                  <a:ext uri="{FF2B5EF4-FFF2-40B4-BE49-F238E27FC236}">
                    <a16:creationId xmlns:a16="http://schemas.microsoft.com/office/drawing/2014/main" id="{90F82D99-52E8-C558-30F7-E050F7F7DC9F}"/>
                  </a:ext>
                </a:extLst>
              </p:cNvPr>
              <p:cNvPicPr>
                <a:picLocks noChangeAspect="1"/>
              </p:cNvPicPr>
              <p:nvPr/>
            </p:nvPicPr>
            <p:blipFill rotWithShape="1">
              <a:blip r:embed="rId2">
                <a:extLst>
                  <a:ext uri="{28A0092B-C50C-407E-A947-70E740481C1C}">
                    <a14:useLocalDpi xmlns:a14="http://schemas.microsoft.com/office/drawing/2010/main" val="0"/>
                  </a:ext>
                </a:extLst>
              </a:blip>
              <a:srcRect r="56440" b="37755"/>
              <a:stretch/>
            </p:blipFill>
            <p:spPr>
              <a:xfrm>
                <a:off x="7728155" y="766915"/>
                <a:ext cx="4338483" cy="3473245"/>
              </a:xfrm>
              <a:prstGeom prst="rect">
                <a:avLst/>
              </a:prstGeom>
            </p:spPr>
          </p:pic>
          <p:sp>
            <p:nvSpPr>
              <p:cNvPr id="6" name="Title 1">
                <a:extLst>
                  <a:ext uri="{FF2B5EF4-FFF2-40B4-BE49-F238E27FC236}">
                    <a16:creationId xmlns:a16="http://schemas.microsoft.com/office/drawing/2014/main" id="{B4FDC831-2542-0C32-BE9F-79F7406B78D4}"/>
                  </a:ext>
                </a:extLst>
              </p:cNvPr>
              <p:cNvSpPr txBox="1">
                <a:spLocks/>
              </p:cNvSpPr>
              <p:nvPr/>
            </p:nvSpPr>
            <p:spPr>
              <a:xfrm>
                <a:off x="7728155" y="4297040"/>
                <a:ext cx="4338483" cy="140321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1"/>
                    </a:solidFill>
                    <a:latin typeface="Times New Roman" panose="02020603050405020304" pitchFamily="18" charset="0"/>
                    <a:ea typeface="Calibri" panose="020F0502020204030204" pitchFamily="34" charset="0"/>
                  </a:rPr>
                  <a:t>Orthophoto with selected classification steps during fruit detection procedure.</a:t>
                </a:r>
                <a:endParaRPr lang="en-GB" sz="7200" dirty="0">
                  <a:solidFill>
                    <a:schemeClr val="accent1"/>
                  </a:solidFill>
                </a:endParaRPr>
              </a:p>
            </p:txBody>
          </p:sp>
        </p:grpSp>
        <p:sp>
          <p:nvSpPr>
            <p:cNvPr id="8" name="Title 1">
              <a:extLst>
                <a:ext uri="{FF2B5EF4-FFF2-40B4-BE49-F238E27FC236}">
                  <a16:creationId xmlns:a16="http://schemas.microsoft.com/office/drawing/2014/main" id="{7FCC1D52-265F-469F-A917-CD1ABA19716D}"/>
                </a:ext>
              </a:extLst>
            </p:cNvPr>
            <p:cNvSpPr txBox="1">
              <a:spLocks/>
            </p:cNvSpPr>
            <p:nvPr/>
          </p:nvSpPr>
          <p:spPr>
            <a:xfrm>
              <a:off x="7728155" y="917907"/>
              <a:ext cx="4132006" cy="748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dirty="0">
                  <a:effectLst/>
                  <a:latin typeface="Times New Roman" panose="02020603050405020304" pitchFamily="18" charset="0"/>
                  <a:ea typeface="Calibri" panose="020F0502020204030204" pitchFamily="34" charset="0"/>
                  <a:cs typeface="Times New Roman" panose="02020603050405020304" pitchFamily="18" charset="0"/>
                </a:rPr>
                <a:t>UAV-Based RGB Imagery for Hokkaido Pumpkin</a:t>
              </a:r>
              <a:endParaRPr lang="en-GB" sz="7200" dirty="0">
                <a:solidFill>
                  <a:schemeClr val="accent1"/>
                </a:solidFill>
              </a:endParaRPr>
            </a:p>
          </p:txBody>
        </p:sp>
      </p:grpSp>
    </p:spTree>
    <p:extLst>
      <p:ext uri="{BB962C8B-B14F-4D97-AF65-F5344CB8AC3E}">
        <p14:creationId xmlns:p14="http://schemas.microsoft.com/office/powerpoint/2010/main" val="594957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25362" y="870155"/>
            <a:ext cx="7868264" cy="5729748"/>
          </a:xfrm>
        </p:spPr>
        <p:txBody>
          <a:bodyPr>
            <a:normAutofit fontScale="70000" lnSpcReduction="2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Sensors 2</a:t>
            </a:r>
            <a:endParaRPr lang="en-GB" sz="4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lvl="0" indent="0">
              <a:lnSpc>
                <a:spcPct val="150000"/>
              </a:lnSpc>
              <a:spcAft>
                <a:spcPts val="600"/>
              </a:spcAft>
              <a:buNone/>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What sensors will the agent have?</a:t>
            </a:r>
          </a:p>
          <a:p>
            <a:pPr marL="457200" lvl="0" indent="-457200">
              <a:lnSpc>
                <a:spcPct val="150000"/>
              </a:lnSpc>
              <a:spcAft>
                <a:spcPts val="600"/>
              </a:spcAft>
              <a:buFont typeface="+mj-lt"/>
              <a:buAutoNum type="arabicParenR" startAt="5"/>
            </a:pPr>
            <a:r>
              <a:rPr lang="en-GB" sz="2400" dirty="0">
                <a:effectLst/>
                <a:latin typeface="Calibri" panose="020F0502020204030204" pitchFamily="34" charset="0"/>
                <a:ea typeface="Calibri" panose="020F0502020204030204" pitchFamily="34" charset="0"/>
                <a:cs typeface="Times New Roman" panose="02020603050405020304" pitchFamily="18" charset="0"/>
              </a:rPr>
              <a:t>The agent shall have </a:t>
            </a: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Ultrasonic Sensors </a:t>
            </a:r>
            <a:r>
              <a:rPr lang="en-GB" sz="24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(Roderick Burnett, 2020). </a:t>
            </a: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This will enable it know the position of the fruit and the harvester so that the fruit fall perfectly into the harvester when it’s harvesting the fruit.</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50000"/>
              </a:lnSpc>
              <a:spcAft>
                <a:spcPts val="600"/>
              </a:spcAft>
              <a:buFont typeface="+mj-lt"/>
              <a:buAutoNum type="arabicParenR" startAt="5"/>
            </a:pP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The agent shall have a date and time installed. This will enable it know when to start its daily cycle.</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50000"/>
              </a:lnSpc>
              <a:spcAft>
                <a:spcPts val="600"/>
              </a:spcAft>
              <a:buFont typeface="+mj-lt"/>
              <a:buAutoNum type="arabicParenR" startAt="5"/>
            </a:pP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The agent shall have thermometer installed to be able to tell the weather.</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50000"/>
              </a:lnSpc>
              <a:spcAft>
                <a:spcPts val="600"/>
              </a:spcAft>
              <a:buFont typeface="+mj-lt"/>
              <a:buAutoNum type="arabicParenR" startAt="5"/>
            </a:pPr>
            <a:r>
              <a:rPr lang="en-GB" sz="2400" dirty="0">
                <a:effectLst/>
                <a:latin typeface="Times New Roman" panose="02020603050405020304" pitchFamily="18" charset="0"/>
                <a:ea typeface="Calibri" panose="020F0502020204030204" pitchFamily="34" charset="0"/>
              </a:rPr>
              <a:t>The agent shall have Lidar installed. Lidar — Light Detection and Ranging — is a remote sensing method used to examine the surface of the Earth</a:t>
            </a: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(National Oceanic and Atmospheric Administration, 2023)</a:t>
            </a:r>
            <a:r>
              <a:rPr lang="en-GB" sz="2400" dirty="0">
                <a:effectLst/>
                <a:latin typeface="Times New Roman" panose="02020603050405020304" pitchFamily="18" charset="0"/>
                <a:ea typeface="Calibri" panose="020F0502020204030204" pitchFamily="34" charset="0"/>
              </a:rPr>
              <a:t>. The agent shall use this sensor to understand the terrain and the earth’s surface to know how to navigate itself.</a:t>
            </a:r>
            <a:endParaRPr lang="en-GB" sz="6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F8C1435-BB35-D578-F6B4-4AC06EEACE69}"/>
              </a:ext>
            </a:extLst>
          </p:cNvPr>
          <p:cNvPicPr>
            <a:picLocks noChangeAspect="1"/>
          </p:cNvPicPr>
          <p:nvPr/>
        </p:nvPicPr>
        <p:blipFill rotWithShape="1">
          <a:blip r:embed="rId2">
            <a:extLst>
              <a:ext uri="{28A0092B-C50C-407E-A947-70E740481C1C}">
                <a14:useLocalDpi xmlns:a14="http://schemas.microsoft.com/office/drawing/2010/main" val="0"/>
              </a:ext>
            </a:extLst>
          </a:blip>
          <a:srcRect r="44932" b="34470"/>
          <a:stretch/>
        </p:blipFill>
        <p:spPr>
          <a:xfrm>
            <a:off x="8003457" y="967280"/>
            <a:ext cx="4063181" cy="2461720"/>
          </a:xfrm>
          <a:prstGeom prst="rect">
            <a:avLst/>
          </a:prstGeom>
        </p:spPr>
      </p:pic>
      <p:pic>
        <p:nvPicPr>
          <p:cNvPr id="7" name="Picture 6">
            <a:extLst>
              <a:ext uri="{FF2B5EF4-FFF2-40B4-BE49-F238E27FC236}">
                <a16:creationId xmlns:a16="http://schemas.microsoft.com/office/drawing/2014/main" id="{39BEC083-CD75-A16C-6F35-C42C55928438}"/>
              </a:ext>
            </a:extLst>
          </p:cNvPr>
          <p:cNvPicPr>
            <a:picLocks noChangeAspect="1"/>
          </p:cNvPicPr>
          <p:nvPr/>
        </p:nvPicPr>
        <p:blipFill rotWithShape="1">
          <a:blip r:embed="rId3">
            <a:extLst>
              <a:ext uri="{28A0092B-C50C-407E-A947-70E740481C1C}">
                <a14:useLocalDpi xmlns:a14="http://schemas.microsoft.com/office/drawing/2010/main" val="0"/>
              </a:ext>
            </a:extLst>
          </a:blip>
          <a:srcRect r="44848" b="35067"/>
          <a:stretch/>
        </p:blipFill>
        <p:spPr>
          <a:xfrm>
            <a:off x="8003457" y="3502742"/>
            <a:ext cx="4063181" cy="2544098"/>
          </a:xfrm>
          <a:prstGeom prst="rect">
            <a:avLst/>
          </a:prstGeom>
        </p:spPr>
      </p:pic>
      <p:sp>
        <p:nvSpPr>
          <p:cNvPr id="8" name="Title 1">
            <a:extLst>
              <a:ext uri="{FF2B5EF4-FFF2-40B4-BE49-F238E27FC236}">
                <a16:creationId xmlns:a16="http://schemas.microsoft.com/office/drawing/2014/main" id="{9D4D6E05-5916-4BA6-1EC0-EDDC5848E00E}"/>
              </a:ext>
            </a:extLst>
          </p:cNvPr>
          <p:cNvSpPr txBox="1">
            <a:spLocks/>
          </p:cNvSpPr>
          <p:nvPr/>
        </p:nvSpPr>
        <p:spPr>
          <a:xfrm>
            <a:off x="9518855" y="6091084"/>
            <a:ext cx="1484670" cy="748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accent1"/>
                </a:solidFill>
                <a:latin typeface="Times New Roman" panose="02020603050405020304" pitchFamily="18" charset="0"/>
                <a:ea typeface="Calibri" panose="020F0502020204030204" pitchFamily="34" charset="0"/>
              </a:rPr>
              <a:t>Lidar</a:t>
            </a:r>
            <a:endParaRPr lang="en-GB" sz="7200" dirty="0">
              <a:solidFill>
                <a:schemeClr val="accent1"/>
              </a:solidFill>
            </a:endParaRPr>
          </a:p>
        </p:txBody>
      </p:sp>
    </p:spTree>
    <p:extLst>
      <p:ext uri="{BB962C8B-B14F-4D97-AF65-F5344CB8AC3E}">
        <p14:creationId xmlns:p14="http://schemas.microsoft.com/office/powerpoint/2010/main" val="2364332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25361" y="870155"/>
            <a:ext cx="11813457" cy="5729748"/>
          </a:xfrm>
        </p:spPr>
        <p:txBody>
          <a:bodyPr>
            <a:normAutofit fontScale="92500" lnSpcReduction="1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Reflections / challenges identified</a:t>
            </a:r>
            <a:endParaRPr lang="en-GB" sz="40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457200" lvl="0" indent="-457200">
              <a:lnSpc>
                <a:spcPct val="100000"/>
              </a:lnSpc>
              <a:spcAft>
                <a:spcPts val="600"/>
              </a:spcAft>
              <a:buFont typeface="+mj-lt"/>
              <a:buAutoNum type="arabicParenR"/>
            </a:pPr>
            <a:r>
              <a:rPr lang="en-GB" sz="2400" dirty="0">
                <a:effectLst/>
                <a:latin typeface="Times New Roman" panose="02020603050405020304" pitchFamily="18" charset="0"/>
                <a:ea typeface="Calibri" panose="020F0502020204030204" pitchFamily="34" charset="0"/>
              </a:rPr>
              <a:t>The biggest challenge for this agent is the weather because the flood will make the soil slippery which means it will use more power during this time to force itself while making drainage channel the flood out of the farm</a:t>
            </a:r>
            <a:r>
              <a:rPr lang="en-GB" sz="3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00000"/>
              </a:lnSpc>
              <a:spcAft>
                <a:spcPts val="600"/>
              </a:spcAft>
              <a:buFont typeface="+mj-lt"/>
              <a:buAutoNum type="arabicParenR"/>
            </a:pPr>
            <a:r>
              <a:rPr lang="en-GB" sz="2400" dirty="0">
                <a:effectLst/>
                <a:latin typeface="Times New Roman" panose="02020603050405020304" pitchFamily="18" charset="0"/>
                <a:ea typeface="Calibri" panose="020F0502020204030204" pitchFamily="34" charset="0"/>
              </a:rPr>
              <a:t>The crop analysis is limited to only checking the soil, the stem and fruit colour, and how hollow the fruit is.</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00000"/>
              </a:lnSpc>
              <a:spcAft>
                <a:spcPts val="600"/>
              </a:spcAft>
              <a:buFont typeface="+mj-lt"/>
              <a:buAutoNum type="arabicParenR"/>
            </a:pPr>
            <a:r>
              <a:rPr lang="en-GB" sz="2400" dirty="0">
                <a:effectLst/>
                <a:latin typeface="Times New Roman" panose="02020603050405020304" pitchFamily="18" charset="0"/>
                <a:ea typeface="Calibri" panose="020F0502020204030204" pitchFamily="34" charset="0"/>
              </a:rPr>
              <a:t>There isn’t further checks such as the mass of the fruit while it is still attached to the stem or how soft the flesh of the fruit are because doing these the agent might crush the fruit.</a:t>
            </a:r>
            <a:endParaRPr lang="en-GB" sz="3200" dirty="0">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00000"/>
              </a:lnSpc>
              <a:spcAft>
                <a:spcPts val="600"/>
              </a:spcAft>
              <a:buFont typeface="+mj-lt"/>
              <a:buAutoNum type="arabicParenR"/>
            </a:pPr>
            <a:r>
              <a:rPr lang="en-GB" sz="2400" dirty="0">
                <a:effectLst/>
                <a:latin typeface="Times New Roman" panose="02020603050405020304" pitchFamily="18" charset="0"/>
                <a:ea typeface="Calibri" panose="020F0502020204030204" pitchFamily="34" charset="0"/>
              </a:rPr>
              <a:t>When the weather gets bad, there could be loss of connection between the control room and the agent in the field which means the agent will not be able to harvest the crops because it does not know where the crops are because it uses GPS to locate them, the agent will not know where the store house and laboratory are because it also uses GPS to locate them. </a:t>
            </a:r>
          </a:p>
          <a:p>
            <a:pPr marL="457200" lvl="0" indent="-457200">
              <a:lnSpc>
                <a:spcPct val="100000"/>
              </a:lnSpc>
              <a:spcAft>
                <a:spcPts val="600"/>
              </a:spcAft>
              <a:buFont typeface="+mj-lt"/>
              <a:buAutoNum type="arabicParenR"/>
            </a:pPr>
            <a:r>
              <a:rPr lang="en-GB" sz="2400" dirty="0">
                <a:effectLst/>
                <a:latin typeface="Times New Roman" panose="02020603050405020304" pitchFamily="18" charset="0"/>
                <a:ea typeface="Calibri" panose="020F0502020204030204" pitchFamily="34" charset="0"/>
              </a:rPr>
              <a:t>Taking a soil sample during the winter season is challenging because the soil becomes hard and frozen which will make it difficult for the agent to perform the soil analysis.</a:t>
            </a:r>
          </a:p>
          <a:p>
            <a:pPr marL="0" lvl="0" indent="0">
              <a:lnSpc>
                <a:spcPct val="100000"/>
              </a:lnSpc>
              <a:spcAft>
                <a:spcPts val="600"/>
              </a:spcAft>
              <a:buNone/>
            </a:pPr>
            <a:endParaRPr lang="en-GB" sz="6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3124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977D-0298-77A3-DDD0-7C07DC505BDD}"/>
              </a:ext>
            </a:extLst>
          </p:cNvPr>
          <p:cNvSpPr>
            <a:spLocks noGrp="1"/>
          </p:cNvSpPr>
          <p:nvPr>
            <p:ph type="title"/>
          </p:nvPr>
        </p:nvSpPr>
        <p:spPr>
          <a:xfrm>
            <a:off x="838200" y="2432100"/>
            <a:ext cx="10515600" cy="1325563"/>
          </a:xfrm>
        </p:spPr>
        <p:txBody>
          <a:bodyPr/>
          <a:lstStyle/>
          <a:p>
            <a:pPr algn="ctr"/>
            <a:r>
              <a:rPr lang="en-GB" sz="4400" b="1" dirty="0">
                <a:effectLst/>
                <a:latin typeface="Times New Roman" panose="02020603050405020304" pitchFamily="18" charset="0"/>
                <a:ea typeface="Calibri" panose="020F0502020204030204" pitchFamily="34" charset="0"/>
              </a:rPr>
              <a:t>End of Presentation</a:t>
            </a:r>
            <a:endParaRPr lang="en-GB" dirty="0"/>
          </a:p>
        </p:txBody>
      </p:sp>
      <p:sp>
        <p:nvSpPr>
          <p:cNvPr id="3" name="Content Placeholder 2">
            <a:extLst>
              <a:ext uri="{FF2B5EF4-FFF2-40B4-BE49-F238E27FC236}">
                <a16:creationId xmlns:a16="http://schemas.microsoft.com/office/drawing/2014/main" id="{41B70746-06DC-B7CC-9225-2A68A36B9C20}"/>
              </a:ext>
            </a:extLst>
          </p:cNvPr>
          <p:cNvSpPr>
            <a:spLocks noGrp="1"/>
          </p:cNvSpPr>
          <p:nvPr>
            <p:ph idx="1"/>
          </p:nvPr>
        </p:nvSpPr>
        <p:spPr>
          <a:xfrm>
            <a:off x="838200" y="3757663"/>
            <a:ext cx="10515600" cy="865956"/>
          </a:xfrm>
        </p:spPr>
        <p:txBody>
          <a:bodyPr/>
          <a:lstStyle/>
          <a:p>
            <a:pPr marL="0" indent="0" algn="ctr">
              <a:buNone/>
            </a:pPr>
            <a:r>
              <a:rPr lang="en-GB" sz="2800" b="1" dirty="0">
                <a:solidFill>
                  <a:schemeClr val="accent1"/>
                </a:solidFill>
                <a:effectLst/>
                <a:latin typeface="Times New Roman" panose="02020603050405020304" pitchFamily="18" charset="0"/>
                <a:ea typeface="Calibri" panose="020F0502020204030204" pitchFamily="34" charset="0"/>
              </a:rPr>
              <a:t>The demo will be done in Unity</a:t>
            </a:r>
            <a:endParaRPr lang="en-GB" dirty="0"/>
          </a:p>
        </p:txBody>
      </p:sp>
    </p:spTree>
    <p:extLst>
      <p:ext uri="{BB962C8B-B14F-4D97-AF65-F5344CB8AC3E}">
        <p14:creationId xmlns:p14="http://schemas.microsoft.com/office/powerpoint/2010/main" val="2342831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99104" y="870155"/>
            <a:ext cx="7765025" cy="5729748"/>
          </a:xfrm>
        </p:spPr>
        <p:txBody>
          <a:bodyPr>
            <a:normAutofit fontScale="925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Performance 1</a:t>
            </a:r>
          </a:p>
          <a:p>
            <a:pPr marL="0" indent="0">
              <a:lnSpc>
                <a:spcPct val="150000"/>
              </a:lnSpc>
              <a:spcAft>
                <a:spcPts val="600"/>
              </a:spcAft>
              <a:buNone/>
            </a:pPr>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How Does Agent Measure performance?</a:t>
            </a:r>
            <a:br>
              <a:rPr lang="en-GB" sz="2400" b="1" dirty="0">
                <a:effectLst/>
                <a:latin typeface="Times New Roman" panose="02020603050405020304" pitchFamily="18" charset="0"/>
                <a:ea typeface="Calibri" panose="020F0502020204030204" pitchFamily="34" charset="0"/>
                <a:cs typeface="Times New Roman" panose="02020603050405020304" pitchFamily="18" charset="0"/>
              </a:rPr>
            </a:br>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Safety</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600"/>
              </a:spcAft>
            </a:pP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Crop not surrounded by weeds, crop not surrounded by flood, pests not close to the crop, soil colour not black. If the crop does not have these prior conditions, then the agent will know the crops are safe. The agent will run this routine check every 6 hours. If the agent learns that one of these things are happening to the crop, then it will act accordingly to save the crop by making sure the identified threat is neutralized.</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15020EC5-E056-70B9-2FCD-00F541D789B4}"/>
              </a:ext>
            </a:extLst>
          </p:cNvPr>
          <p:cNvGrpSpPr/>
          <p:nvPr/>
        </p:nvGrpSpPr>
        <p:grpSpPr>
          <a:xfrm>
            <a:off x="8355453" y="934556"/>
            <a:ext cx="3215148" cy="5878707"/>
            <a:chOff x="8355453" y="934556"/>
            <a:chExt cx="3215148" cy="5878707"/>
          </a:xfrm>
        </p:grpSpPr>
        <p:pic>
          <p:nvPicPr>
            <p:cNvPr id="5" name="Picture 4">
              <a:extLst>
                <a:ext uri="{FF2B5EF4-FFF2-40B4-BE49-F238E27FC236}">
                  <a16:creationId xmlns:a16="http://schemas.microsoft.com/office/drawing/2014/main" id="{99E11284-25CB-2288-643A-DE8D4147FDB0}"/>
                </a:ext>
              </a:extLst>
            </p:cNvPr>
            <p:cNvPicPr>
              <a:picLocks noChangeAspect="1"/>
            </p:cNvPicPr>
            <p:nvPr/>
          </p:nvPicPr>
          <p:blipFill rotWithShape="1">
            <a:blip r:embed="rId2">
              <a:extLst>
                <a:ext uri="{28A0092B-C50C-407E-A947-70E740481C1C}">
                  <a14:useLocalDpi xmlns:a14="http://schemas.microsoft.com/office/drawing/2010/main" val="0"/>
                </a:ext>
              </a:extLst>
            </a:blip>
            <a:srcRect r="86847" b="62245"/>
            <a:stretch/>
          </p:blipFill>
          <p:spPr>
            <a:xfrm>
              <a:off x="8355453" y="934556"/>
              <a:ext cx="3215148" cy="5191319"/>
            </a:xfrm>
            <a:prstGeom prst="rect">
              <a:avLst/>
            </a:prstGeom>
          </p:spPr>
        </p:pic>
        <p:sp>
          <p:nvSpPr>
            <p:cNvPr id="6" name="Title 1">
              <a:extLst>
                <a:ext uri="{FF2B5EF4-FFF2-40B4-BE49-F238E27FC236}">
                  <a16:creationId xmlns:a16="http://schemas.microsoft.com/office/drawing/2014/main" id="{B4F3B726-3923-58C2-9496-56DCCE4B7802}"/>
                </a:ext>
              </a:extLst>
            </p:cNvPr>
            <p:cNvSpPr txBox="1">
              <a:spLocks/>
            </p:cNvSpPr>
            <p:nvPr/>
          </p:nvSpPr>
          <p:spPr>
            <a:xfrm>
              <a:off x="9334500" y="6064603"/>
              <a:ext cx="1484670" cy="748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accent1"/>
                  </a:solidFill>
                  <a:latin typeface="Times New Roman" panose="02020603050405020304" pitchFamily="18" charset="0"/>
                  <a:ea typeface="Calibri" panose="020F0502020204030204" pitchFamily="34" charset="0"/>
                </a:rPr>
                <a:t>Agent</a:t>
              </a:r>
              <a:endParaRPr lang="en-GB" sz="7200" dirty="0">
                <a:solidFill>
                  <a:schemeClr val="accent1"/>
                </a:solidFill>
              </a:endParaRPr>
            </a:p>
          </p:txBody>
        </p:sp>
      </p:grpSp>
    </p:spTree>
    <p:extLst>
      <p:ext uri="{BB962C8B-B14F-4D97-AF65-F5344CB8AC3E}">
        <p14:creationId xmlns:p14="http://schemas.microsoft.com/office/powerpoint/2010/main" val="4148895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06680" y="870155"/>
            <a:ext cx="8077200" cy="5729748"/>
          </a:xfrm>
        </p:spPr>
        <p:txBody>
          <a:bodyPr>
            <a:normAutofit fontScale="92500" lnSpcReduction="2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Performance 2</a:t>
            </a:r>
          </a:p>
          <a:p>
            <a:pPr marL="0" indent="0">
              <a:lnSpc>
                <a:spcPct val="150000"/>
              </a:lnSpc>
              <a:spcAft>
                <a:spcPts val="600"/>
              </a:spcAft>
              <a:buNone/>
            </a:pPr>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How Does Agent Measure performance?</a:t>
            </a:r>
            <a:br>
              <a:rPr lang="en-GB" sz="2400" b="1" dirty="0">
                <a:effectLst/>
                <a:latin typeface="Times New Roman" panose="02020603050405020304" pitchFamily="18" charset="0"/>
                <a:ea typeface="Calibri" panose="020F0502020204030204" pitchFamily="34" charset="0"/>
                <a:cs typeface="Times New Roman" panose="02020603050405020304" pitchFamily="18" charset="0"/>
              </a:rPr>
            </a:br>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Maximize harvest</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Aft>
                <a:spcPts val="600"/>
              </a:spcAft>
            </a:pPr>
            <a:r>
              <a:rPr lang="en-GB" dirty="0">
                <a:effectLst/>
                <a:latin typeface="Times New Roman" panose="02020603050405020304" pitchFamily="18" charset="0"/>
                <a:ea typeface="Calibri" panose="020F0502020204030204" pitchFamily="34" charset="0"/>
                <a:cs typeface="Times New Roman" panose="02020603050405020304" pitchFamily="18" charset="0"/>
              </a:rPr>
              <a:t>If the soil sample taken from the farm contains more than 50% nitrogen (N), phosphorus (P) and potassium (K) which make up the trio known as NPK, then the agent will know that farm yield will be at a maximum. If the soil sample does not meet this base requirement, then it will add more fertilizers to the soil depending on the quantity that is required and will repeat this routine the next day. If the analysis shows that the required nutrient stated above are more than 50% then the agent will do nothing more to improve and check the soil.</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B7FCA1FE-9531-F6C4-B9E4-96C9642E7903}"/>
              </a:ext>
            </a:extLst>
          </p:cNvPr>
          <p:cNvGrpSpPr/>
          <p:nvPr/>
        </p:nvGrpSpPr>
        <p:grpSpPr>
          <a:xfrm>
            <a:off x="8355453" y="934556"/>
            <a:ext cx="3215148" cy="5878707"/>
            <a:chOff x="8355453" y="934556"/>
            <a:chExt cx="3215148" cy="5878707"/>
          </a:xfrm>
        </p:grpSpPr>
        <p:pic>
          <p:nvPicPr>
            <p:cNvPr id="5" name="Picture 4">
              <a:extLst>
                <a:ext uri="{FF2B5EF4-FFF2-40B4-BE49-F238E27FC236}">
                  <a16:creationId xmlns:a16="http://schemas.microsoft.com/office/drawing/2014/main" id="{899EFFD1-A3B7-9A73-54E1-7F60215A734C}"/>
                </a:ext>
              </a:extLst>
            </p:cNvPr>
            <p:cNvPicPr>
              <a:picLocks noChangeAspect="1"/>
            </p:cNvPicPr>
            <p:nvPr/>
          </p:nvPicPr>
          <p:blipFill rotWithShape="1">
            <a:blip r:embed="rId2">
              <a:extLst>
                <a:ext uri="{28A0092B-C50C-407E-A947-70E740481C1C}">
                  <a14:useLocalDpi xmlns:a14="http://schemas.microsoft.com/office/drawing/2010/main" val="0"/>
                </a:ext>
              </a:extLst>
            </a:blip>
            <a:srcRect r="86847" b="62245"/>
            <a:stretch/>
          </p:blipFill>
          <p:spPr>
            <a:xfrm>
              <a:off x="8355453" y="934556"/>
              <a:ext cx="3215148" cy="5191319"/>
            </a:xfrm>
            <a:prstGeom prst="rect">
              <a:avLst/>
            </a:prstGeom>
          </p:spPr>
        </p:pic>
        <p:sp>
          <p:nvSpPr>
            <p:cNvPr id="6" name="Title 1">
              <a:extLst>
                <a:ext uri="{FF2B5EF4-FFF2-40B4-BE49-F238E27FC236}">
                  <a16:creationId xmlns:a16="http://schemas.microsoft.com/office/drawing/2014/main" id="{40A712E6-3CBE-3CBE-1C15-F0EDAEFC3BE2}"/>
                </a:ext>
              </a:extLst>
            </p:cNvPr>
            <p:cNvSpPr txBox="1">
              <a:spLocks/>
            </p:cNvSpPr>
            <p:nvPr/>
          </p:nvSpPr>
          <p:spPr>
            <a:xfrm>
              <a:off x="9334500" y="6064603"/>
              <a:ext cx="1484670" cy="748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accent1"/>
                  </a:solidFill>
                  <a:latin typeface="Times New Roman" panose="02020603050405020304" pitchFamily="18" charset="0"/>
                  <a:ea typeface="Calibri" panose="020F0502020204030204" pitchFamily="34" charset="0"/>
                </a:rPr>
                <a:t>Agent</a:t>
              </a:r>
              <a:endParaRPr lang="en-GB" sz="7200" dirty="0">
                <a:solidFill>
                  <a:schemeClr val="accent1"/>
                </a:solidFill>
              </a:endParaRPr>
            </a:p>
          </p:txBody>
        </p:sp>
      </p:grpSp>
    </p:spTree>
    <p:extLst>
      <p:ext uri="{BB962C8B-B14F-4D97-AF65-F5344CB8AC3E}">
        <p14:creationId xmlns:p14="http://schemas.microsoft.com/office/powerpoint/2010/main" val="4066406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25361" y="870155"/>
            <a:ext cx="7959459" cy="5729748"/>
          </a:xfrm>
        </p:spPr>
        <p:txBody>
          <a:bodyPr>
            <a:normAutofit fontScale="85000" lnSpcReduction="2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Performance 3</a:t>
            </a:r>
          </a:p>
          <a:p>
            <a:pPr marL="0" indent="0">
              <a:lnSpc>
                <a:spcPct val="150000"/>
              </a:lnSpc>
              <a:spcAft>
                <a:spcPts val="600"/>
              </a:spcAft>
              <a:buNone/>
            </a:pPr>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How Does Agent Measure performance?</a:t>
            </a:r>
            <a:br>
              <a:rPr lang="en-GB" sz="2400" b="1" dirty="0">
                <a:effectLst/>
                <a:latin typeface="Times New Roman" panose="02020603050405020304" pitchFamily="18" charset="0"/>
                <a:ea typeface="Calibri" panose="020F0502020204030204" pitchFamily="34" charset="0"/>
                <a:cs typeface="Times New Roman" panose="02020603050405020304" pitchFamily="18" charset="0"/>
              </a:rPr>
            </a:br>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Accuracy</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514350" lvl="0" indent="-514350">
              <a:lnSpc>
                <a:spcPct val="100000"/>
              </a:lnSpc>
              <a:spcAft>
                <a:spcPts val="600"/>
              </a:spcAft>
              <a:buFont typeface="+mj-lt"/>
              <a:buAutoNum type="arabicParenR"/>
            </a:pPr>
            <a:r>
              <a:rPr lang="en-GB" dirty="0">
                <a:effectLst/>
                <a:latin typeface="Times New Roman" panose="02020603050405020304" pitchFamily="18" charset="0"/>
                <a:ea typeface="Calibri" panose="020F0502020204030204" pitchFamily="34" charset="0"/>
                <a:cs typeface="Times New Roman" panose="02020603050405020304" pitchFamily="18" charset="0"/>
              </a:rPr>
              <a:t>Recognize the ripe fruit by using the UAV-Based RGB Imagery for Hokkaido Pumpkin (Cucurbita max.) Detection and Yield Estimation </a:t>
            </a:r>
            <a:r>
              <a:rPr lang="en-GB" sz="26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(Lucas </a:t>
            </a:r>
            <a:r>
              <a:rPr lang="en-GB" sz="26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Wittstruck</a:t>
            </a:r>
            <a:r>
              <a:rPr lang="en-GB" sz="26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6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Insa</a:t>
            </a:r>
            <a:r>
              <a:rPr lang="en-GB" sz="26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6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Kühling</a:t>
            </a:r>
            <a:r>
              <a:rPr lang="en-GB" sz="26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Dieter </a:t>
            </a:r>
            <a:r>
              <a:rPr lang="en-GB" sz="26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Trautz</a:t>
            </a:r>
            <a:r>
              <a:rPr lang="en-GB" sz="26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6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Maik</a:t>
            </a:r>
            <a:r>
              <a:rPr lang="en-GB" sz="26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6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Kohlbrecher</a:t>
            </a:r>
            <a:r>
              <a:rPr lang="en-GB" sz="26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Thomas </a:t>
            </a:r>
            <a:r>
              <a:rPr lang="en-GB" sz="26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Jarmer</a:t>
            </a:r>
            <a:r>
              <a:rPr lang="en-GB" sz="26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2020)</a:t>
            </a:r>
            <a:r>
              <a:rPr lang="en-GB"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i="1"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514350" lvl="0" indent="-514350">
              <a:lnSpc>
                <a:spcPct val="100000"/>
              </a:lnSpc>
              <a:spcAft>
                <a:spcPts val="600"/>
              </a:spcAft>
              <a:buFont typeface="+mj-lt"/>
              <a:buAutoNum type="arabicParenR"/>
            </a:pPr>
            <a:r>
              <a:rPr lang="en-GB" dirty="0">
                <a:effectLst/>
                <a:latin typeface="Times New Roman" panose="02020603050405020304" pitchFamily="18" charset="0"/>
                <a:ea typeface="Calibri" panose="020F0502020204030204" pitchFamily="34" charset="0"/>
                <a:cs typeface="Times New Roman" panose="02020603050405020304" pitchFamily="18" charset="0"/>
              </a:rPr>
              <a:t>Go horizontally underneath the pumpkin by measuring the distance left and right distance of the pumpkin from the centre of the harvester by using Ultrasonic Sensors (Roderick Burnett, 2020). This is to make sure the pumpkin falls right in the middle of the harvester.</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514350" lvl="0" indent="-514350">
              <a:lnSpc>
                <a:spcPct val="100000"/>
              </a:lnSpc>
              <a:spcAft>
                <a:spcPts val="600"/>
              </a:spcAft>
              <a:buFont typeface="+mj-lt"/>
              <a:buAutoNum type="arabicParenR"/>
            </a:pPr>
            <a:r>
              <a:rPr lang="en-GB" dirty="0">
                <a:effectLst/>
                <a:latin typeface="Times New Roman" panose="02020603050405020304" pitchFamily="18" charset="0"/>
                <a:ea typeface="Calibri" panose="020F0502020204030204" pitchFamily="34" charset="0"/>
                <a:cs typeface="Times New Roman" panose="02020603050405020304" pitchFamily="18" charset="0"/>
              </a:rPr>
              <a:t>Cut the stem attached to the fruit using the blade attached to its robotic arm grabbers to clip the stem.</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A23FF871-BBAB-F482-F99F-D13D995FB6F1}"/>
              </a:ext>
            </a:extLst>
          </p:cNvPr>
          <p:cNvGrpSpPr/>
          <p:nvPr/>
        </p:nvGrpSpPr>
        <p:grpSpPr>
          <a:xfrm>
            <a:off x="8355453" y="934556"/>
            <a:ext cx="3215148" cy="5878707"/>
            <a:chOff x="8355453" y="934556"/>
            <a:chExt cx="3215148" cy="5878707"/>
          </a:xfrm>
        </p:grpSpPr>
        <p:pic>
          <p:nvPicPr>
            <p:cNvPr id="5" name="Picture 4">
              <a:extLst>
                <a:ext uri="{FF2B5EF4-FFF2-40B4-BE49-F238E27FC236}">
                  <a16:creationId xmlns:a16="http://schemas.microsoft.com/office/drawing/2014/main" id="{94C1ACC5-96B1-268E-758B-BE03AE78560E}"/>
                </a:ext>
              </a:extLst>
            </p:cNvPr>
            <p:cNvPicPr>
              <a:picLocks noChangeAspect="1"/>
            </p:cNvPicPr>
            <p:nvPr/>
          </p:nvPicPr>
          <p:blipFill rotWithShape="1">
            <a:blip r:embed="rId2">
              <a:extLst>
                <a:ext uri="{28A0092B-C50C-407E-A947-70E740481C1C}">
                  <a14:useLocalDpi xmlns:a14="http://schemas.microsoft.com/office/drawing/2010/main" val="0"/>
                </a:ext>
              </a:extLst>
            </a:blip>
            <a:srcRect r="86847" b="62245"/>
            <a:stretch/>
          </p:blipFill>
          <p:spPr>
            <a:xfrm>
              <a:off x="8355453" y="934556"/>
              <a:ext cx="3215148" cy="5191319"/>
            </a:xfrm>
            <a:prstGeom prst="rect">
              <a:avLst/>
            </a:prstGeom>
          </p:spPr>
        </p:pic>
        <p:sp>
          <p:nvSpPr>
            <p:cNvPr id="6" name="Title 1">
              <a:extLst>
                <a:ext uri="{FF2B5EF4-FFF2-40B4-BE49-F238E27FC236}">
                  <a16:creationId xmlns:a16="http://schemas.microsoft.com/office/drawing/2014/main" id="{942A9D78-7584-8EC6-5B8B-63C0F6B98FA2}"/>
                </a:ext>
              </a:extLst>
            </p:cNvPr>
            <p:cNvSpPr txBox="1">
              <a:spLocks/>
            </p:cNvSpPr>
            <p:nvPr/>
          </p:nvSpPr>
          <p:spPr>
            <a:xfrm>
              <a:off x="9334500" y="6064603"/>
              <a:ext cx="1484670" cy="748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accent1"/>
                  </a:solidFill>
                  <a:latin typeface="Times New Roman" panose="02020603050405020304" pitchFamily="18" charset="0"/>
                  <a:ea typeface="Calibri" panose="020F0502020204030204" pitchFamily="34" charset="0"/>
                </a:rPr>
                <a:t>Agent</a:t>
              </a:r>
              <a:endParaRPr lang="en-GB" sz="7200" dirty="0">
                <a:solidFill>
                  <a:schemeClr val="accent1"/>
                </a:solidFill>
              </a:endParaRPr>
            </a:p>
          </p:txBody>
        </p:sp>
      </p:grpSp>
    </p:spTree>
    <p:extLst>
      <p:ext uri="{BB962C8B-B14F-4D97-AF65-F5344CB8AC3E}">
        <p14:creationId xmlns:p14="http://schemas.microsoft.com/office/powerpoint/2010/main" val="187357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25361" y="870155"/>
            <a:ext cx="8088999" cy="5729748"/>
          </a:xfrm>
        </p:spPr>
        <p:txBody>
          <a:bodyPr>
            <a:normAutofit fontScale="92500" lnSpcReduction="2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Performance 4</a:t>
            </a:r>
          </a:p>
          <a:p>
            <a:pPr marL="0" indent="0">
              <a:lnSpc>
                <a:spcPct val="150000"/>
              </a:lnSpc>
              <a:spcAft>
                <a:spcPts val="600"/>
              </a:spcAft>
              <a:buNone/>
            </a:pPr>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How Does Agent Measure performance?</a:t>
            </a:r>
            <a:br>
              <a:rPr lang="en-GB" sz="2400" b="1" dirty="0">
                <a:effectLst/>
                <a:latin typeface="Times New Roman" panose="02020603050405020304" pitchFamily="18" charset="0"/>
                <a:ea typeface="Calibri" panose="020F0502020204030204" pitchFamily="34" charset="0"/>
                <a:cs typeface="Times New Roman" panose="02020603050405020304" pitchFamily="18" charset="0"/>
              </a:rPr>
            </a:br>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Harvesting success rate</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00000"/>
              </a:lnSpc>
              <a:spcAft>
                <a:spcPts val="600"/>
              </a:spcAft>
              <a:buFont typeface="+mj-lt"/>
              <a:buAutoNum type="arabicParenR"/>
            </a:pP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Perform all the tasks in the </a:t>
            </a:r>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Accuracy</a:t>
            </a: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 section until their isn’t any ripe fruit left on all the trees.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00000"/>
              </a:lnSpc>
              <a:spcAft>
                <a:spcPts val="600"/>
              </a:spcAft>
              <a:buFont typeface="+mj-lt"/>
              <a:buAutoNum type="arabicParenR"/>
            </a:pP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Successfully transport the fruits to the store without any fruit falling from the harvester.</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00000"/>
              </a:lnSpc>
              <a:spcAft>
                <a:spcPts val="600"/>
              </a:spcAft>
              <a:buFont typeface="+mj-lt"/>
              <a:buAutoNum type="arabicParenR"/>
            </a:pP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Gently tilts the harvester vertically so that all the pumpkin will roll out and then tilt the harvester back to the horizontal position.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mj-lt"/>
              <a:buAutoNum type="arabicParenR"/>
            </a:pPr>
            <a:r>
              <a:rPr lang="en-GB" sz="2400" dirty="0">
                <a:effectLst/>
                <a:latin typeface="Times New Roman" panose="02020603050405020304" pitchFamily="18" charset="0"/>
                <a:ea typeface="Calibri" panose="020F0502020204030204" pitchFamily="34" charset="0"/>
              </a:rPr>
              <a:t>Use the UAV-Based RGB Imagery for Hokkaido Pumpkin (Cucurbita max.) Detection and Yield Estimation</a:t>
            </a: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24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(Lucas </a:t>
            </a:r>
            <a:r>
              <a:rPr lang="en-GB" sz="24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Wittstruck</a:t>
            </a:r>
            <a:r>
              <a:rPr lang="en-GB" sz="24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4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Insa</a:t>
            </a:r>
            <a:r>
              <a:rPr lang="en-GB" sz="24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4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Kühling</a:t>
            </a:r>
            <a:r>
              <a:rPr lang="en-GB" sz="24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Dieter </a:t>
            </a:r>
            <a:r>
              <a:rPr lang="en-GB" sz="24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Trautz</a:t>
            </a:r>
            <a:r>
              <a:rPr lang="en-GB" sz="24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4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Maik</a:t>
            </a:r>
            <a:r>
              <a:rPr lang="en-GB" sz="24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24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Kohlbrecher</a:t>
            </a:r>
            <a:r>
              <a:rPr lang="en-GB" sz="24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Thomas </a:t>
            </a:r>
            <a:r>
              <a:rPr lang="en-GB" sz="2400" i="1" dirty="0" err="1">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Jarmer</a:t>
            </a:r>
            <a:r>
              <a:rPr lang="en-GB" sz="2400"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 2020)</a:t>
            </a:r>
            <a:r>
              <a:rPr lang="en-GB" sz="2400" i="1"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GB" sz="2400" dirty="0">
                <a:effectLst/>
                <a:latin typeface="Calibri" panose="020F0502020204030204" pitchFamily="34" charset="0"/>
                <a:ea typeface="Calibri" panose="020F0502020204030204" pitchFamily="34" charset="0"/>
                <a:cs typeface="Times New Roman" panose="02020603050405020304" pitchFamily="18" charset="0"/>
              </a:rPr>
              <a:t>system to see if it recognizes any pumpkin that might still be in the harvester and if it recognizes a pumpkin, then it will gently tilt the harvester again but this time before it reaches 90</a:t>
            </a:r>
            <a:r>
              <a:rPr lang="en-GB" sz="2400" dirty="0">
                <a:effectLst/>
                <a:latin typeface="Times New Roman" panose="02020603050405020304" pitchFamily="18" charset="0"/>
                <a:ea typeface="Calibri" panose="020F0502020204030204" pitchFamily="34" charset="0"/>
              </a:rPr>
              <a:t>° angle</a:t>
            </a:r>
            <a:r>
              <a:rPr lang="en-GB" sz="2400" dirty="0">
                <a:effectLst/>
                <a:latin typeface="Calibri" panose="020F0502020204030204" pitchFamily="34" charset="0"/>
                <a:ea typeface="Calibri" panose="020F0502020204030204" pitchFamily="34" charset="0"/>
                <a:cs typeface="Times New Roman" panose="02020603050405020304" pitchFamily="18" charset="0"/>
              </a:rPr>
              <a:t>, it will use force to jerk the fruit to make it fall</a:t>
            </a:r>
            <a:r>
              <a:rPr lang="en-GB" sz="2400" dirty="0">
                <a:effectLst/>
                <a:latin typeface="Times New Roman" panose="02020603050405020304" pitchFamily="18" charset="0"/>
                <a:ea typeface="Calibri" panose="020F0502020204030204" pitchFamily="34" charset="0"/>
              </a:rPr>
              <a:t>.</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38248E5B-ED89-1466-552F-3778B57D0809}"/>
              </a:ext>
            </a:extLst>
          </p:cNvPr>
          <p:cNvGrpSpPr/>
          <p:nvPr/>
        </p:nvGrpSpPr>
        <p:grpSpPr>
          <a:xfrm>
            <a:off x="8355453" y="934556"/>
            <a:ext cx="3215148" cy="5878707"/>
            <a:chOff x="8355453" y="934556"/>
            <a:chExt cx="3215148" cy="5878707"/>
          </a:xfrm>
        </p:grpSpPr>
        <p:pic>
          <p:nvPicPr>
            <p:cNvPr id="5" name="Picture 4">
              <a:extLst>
                <a:ext uri="{FF2B5EF4-FFF2-40B4-BE49-F238E27FC236}">
                  <a16:creationId xmlns:a16="http://schemas.microsoft.com/office/drawing/2014/main" id="{26EBBB7A-A973-B47C-0DBA-BBBBBD15BD50}"/>
                </a:ext>
              </a:extLst>
            </p:cNvPr>
            <p:cNvPicPr>
              <a:picLocks noChangeAspect="1"/>
            </p:cNvPicPr>
            <p:nvPr/>
          </p:nvPicPr>
          <p:blipFill rotWithShape="1">
            <a:blip r:embed="rId2">
              <a:extLst>
                <a:ext uri="{28A0092B-C50C-407E-A947-70E740481C1C}">
                  <a14:useLocalDpi xmlns:a14="http://schemas.microsoft.com/office/drawing/2010/main" val="0"/>
                </a:ext>
              </a:extLst>
            </a:blip>
            <a:srcRect r="86847" b="62245"/>
            <a:stretch/>
          </p:blipFill>
          <p:spPr>
            <a:xfrm>
              <a:off x="8355453" y="934556"/>
              <a:ext cx="3215148" cy="5191319"/>
            </a:xfrm>
            <a:prstGeom prst="rect">
              <a:avLst/>
            </a:prstGeom>
          </p:spPr>
        </p:pic>
        <p:sp>
          <p:nvSpPr>
            <p:cNvPr id="6" name="Title 1">
              <a:extLst>
                <a:ext uri="{FF2B5EF4-FFF2-40B4-BE49-F238E27FC236}">
                  <a16:creationId xmlns:a16="http://schemas.microsoft.com/office/drawing/2014/main" id="{74DBFFAA-2FD5-2E6B-A99F-6E8BD3C9CC67}"/>
                </a:ext>
              </a:extLst>
            </p:cNvPr>
            <p:cNvSpPr txBox="1">
              <a:spLocks/>
            </p:cNvSpPr>
            <p:nvPr/>
          </p:nvSpPr>
          <p:spPr>
            <a:xfrm>
              <a:off x="9334500" y="6064603"/>
              <a:ext cx="1484670" cy="748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accent1"/>
                  </a:solidFill>
                  <a:latin typeface="Times New Roman" panose="02020603050405020304" pitchFamily="18" charset="0"/>
                  <a:ea typeface="Calibri" panose="020F0502020204030204" pitchFamily="34" charset="0"/>
                </a:rPr>
                <a:t>Agent</a:t>
              </a:r>
              <a:endParaRPr lang="en-GB" sz="7200" dirty="0">
                <a:solidFill>
                  <a:schemeClr val="accent1"/>
                </a:solidFill>
              </a:endParaRPr>
            </a:p>
          </p:txBody>
        </p:sp>
      </p:grpSp>
    </p:spTree>
    <p:extLst>
      <p:ext uri="{BB962C8B-B14F-4D97-AF65-F5344CB8AC3E}">
        <p14:creationId xmlns:p14="http://schemas.microsoft.com/office/powerpoint/2010/main" val="370175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25361" y="870155"/>
            <a:ext cx="8028039" cy="5729748"/>
          </a:xfrm>
        </p:spPr>
        <p:txBody>
          <a:bodyPr>
            <a:normAutofit fontScale="85000" lnSpcReduction="1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Performance 5</a:t>
            </a:r>
          </a:p>
          <a:p>
            <a:pPr marL="0" indent="0">
              <a:lnSpc>
                <a:spcPct val="150000"/>
              </a:lnSpc>
              <a:spcAft>
                <a:spcPts val="600"/>
              </a:spcAft>
              <a:buNone/>
            </a:pPr>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How Does Agent Measure performance?</a:t>
            </a:r>
            <a:br>
              <a:rPr lang="en-GB" sz="2400" b="1" dirty="0">
                <a:effectLst/>
                <a:latin typeface="Times New Roman" panose="02020603050405020304" pitchFamily="18" charset="0"/>
                <a:ea typeface="Calibri" panose="020F0502020204030204" pitchFamily="34" charset="0"/>
                <a:cs typeface="Times New Roman" panose="02020603050405020304" pitchFamily="18" charset="0"/>
              </a:rPr>
            </a:br>
            <a:r>
              <a:rPr lang="en-GB" sz="2400" b="1" dirty="0">
                <a:effectLst/>
                <a:latin typeface="Times New Roman" panose="02020603050405020304" pitchFamily="18" charset="0"/>
                <a:ea typeface="Calibri" panose="020F0502020204030204" pitchFamily="34" charset="0"/>
                <a:cs typeface="Times New Roman" panose="02020603050405020304" pitchFamily="18" charset="0"/>
              </a:rPr>
              <a:t>System Diagnosis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600"/>
              </a:spcAft>
              <a:buFont typeface="Symbol" panose="05050102010706020507" pitchFamily="18" charset="2"/>
              <a:buChar char=""/>
            </a:pPr>
            <a:r>
              <a:rPr lang="en-GB" sz="2600" dirty="0">
                <a:effectLst/>
                <a:latin typeface="Times New Roman" panose="02020603050405020304" pitchFamily="18" charset="0"/>
                <a:ea typeface="Calibri" panose="020F0502020204030204" pitchFamily="34" charset="0"/>
              </a:rPr>
              <a:t>The agent will run a system diagnosis before it checks for the safety of the crops which is every 6 hours, agent will run a system diagnosis before it attempts to maximize harvest, agent will run a system diagnosis before it attempts to harvest the crops, agent will run a system diagnosis before it attempts to offloads the harvested crops, agent will run a system diagnosis after it offloads all pumpkin from the harvester. This diagnosis will check the mobility of the agent, the robotic arm movement, the sensors, the software programs, the inbuilt components. In the case whereby the agent is not able to repair itself or runs out of battery in the middle of the field, then the manual override will be activated by the farmer which will allow the farmer to push the agent to where he can change the battery or replace broken parts.</a:t>
            </a:r>
            <a:endParaRPr lang="en-GB" sz="39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7D9FFB3E-FF77-AEE7-D0EE-D76F97D496AB}"/>
              </a:ext>
            </a:extLst>
          </p:cNvPr>
          <p:cNvGrpSpPr/>
          <p:nvPr/>
        </p:nvGrpSpPr>
        <p:grpSpPr>
          <a:xfrm>
            <a:off x="8355453" y="934556"/>
            <a:ext cx="3215148" cy="5878707"/>
            <a:chOff x="8355453" y="934556"/>
            <a:chExt cx="3215148" cy="5878707"/>
          </a:xfrm>
        </p:grpSpPr>
        <p:pic>
          <p:nvPicPr>
            <p:cNvPr id="5" name="Picture 4">
              <a:extLst>
                <a:ext uri="{FF2B5EF4-FFF2-40B4-BE49-F238E27FC236}">
                  <a16:creationId xmlns:a16="http://schemas.microsoft.com/office/drawing/2014/main" id="{E2119456-A07F-31C2-FC66-07486FDDDFBC}"/>
                </a:ext>
              </a:extLst>
            </p:cNvPr>
            <p:cNvPicPr>
              <a:picLocks noChangeAspect="1"/>
            </p:cNvPicPr>
            <p:nvPr/>
          </p:nvPicPr>
          <p:blipFill rotWithShape="1">
            <a:blip r:embed="rId2">
              <a:extLst>
                <a:ext uri="{28A0092B-C50C-407E-A947-70E740481C1C}">
                  <a14:useLocalDpi xmlns:a14="http://schemas.microsoft.com/office/drawing/2010/main" val="0"/>
                </a:ext>
              </a:extLst>
            </a:blip>
            <a:srcRect r="86847" b="62245"/>
            <a:stretch/>
          </p:blipFill>
          <p:spPr>
            <a:xfrm>
              <a:off x="8355453" y="934556"/>
              <a:ext cx="3215148" cy="5191319"/>
            </a:xfrm>
            <a:prstGeom prst="rect">
              <a:avLst/>
            </a:prstGeom>
          </p:spPr>
        </p:pic>
        <p:sp>
          <p:nvSpPr>
            <p:cNvPr id="6" name="Title 1">
              <a:extLst>
                <a:ext uri="{FF2B5EF4-FFF2-40B4-BE49-F238E27FC236}">
                  <a16:creationId xmlns:a16="http://schemas.microsoft.com/office/drawing/2014/main" id="{BBF72432-B523-3837-9BF4-6834053378EB}"/>
                </a:ext>
              </a:extLst>
            </p:cNvPr>
            <p:cNvSpPr txBox="1">
              <a:spLocks/>
            </p:cNvSpPr>
            <p:nvPr/>
          </p:nvSpPr>
          <p:spPr>
            <a:xfrm>
              <a:off x="9334500" y="6064603"/>
              <a:ext cx="1484670" cy="748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accent1"/>
                  </a:solidFill>
                  <a:latin typeface="Times New Roman" panose="02020603050405020304" pitchFamily="18" charset="0"/>
                  <a:ea typeface="Calibri" panose="020F0502020204030204" pitchFamily="34" charset="0"/>
                </a:rPr>
                <a:t>Agent</a:t>
              </a:r>
              <a:endParaRPr lang="en-GB" sz="7200" dirty="0">
                <a:solidFill>
                  <a:schemeClr val="accent1"/>
                </a:solidFill>
              </a:endParaRPr>
            </a:p>
          </p:txBody>
        </p:sp>
      </p:grpSp>
    </p:spTree>
    <p:extLst>
      <p:ext uri="{BB962C8B-B14F-4D97-AF65-F5344CB8AC3E}">
        <p14:creationId xmlns:p14="http://schemas.microsoft.com/office/powerpoint/2010/main" val="217039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25361" y="870155"/>
            <a:ext cx="7588045" cy="5729748"/>
          </a:xfrm>
        </p:spPr>
        <p:txBody>
          <a:bodyPr>
            <a:normAutofit fontScale="92500" lnSpcReduction="1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Environment</a:t>
            </a:r>
          </a:p>
          <a:p>
            <a:pPr>
              <a:lnSpc>
                <a:spcPct val="150000"/>
              </a:lnSpc>
              <a:spcAft>
                <a:spcPts val="600"/>
              </a:spcAft>
            </a:pPr>
            <a:r>
              <a:rPr lang="en-GB" dirty="0">
                <a:effectLst/>
                <a:latin typeface="Times New Roman" panose="02020603050405020304" pitchFamily="18" charset="0"/>
                <a:ea typeface="Calibri" panose="020F0502020204030204" pitchFamily="34" charset="0"/>
                <a:cs typeface="Times New Roman" panose="02020603050405020304" pitchFamily="18" charset="0"/>
              </a:rPr>
              <a:t>The agent’s environment shall always be the farm. The farm walls which will surround the farm. The GPS will be mounted round the farm to let the agent know the walls are not walkable. The agent shall also use this GPS as waypoints to know where the pumpkin trees are. The store/harvest area is where agent will store harvested fruits. The solution area is where the agent will take soil samples to and also where it will go to recharge it battery.</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1C9435F2-83FC-BF81-919A-3DF0D734174A}"/>
              </a:ext>
            </a:extLst>
          </p:cNvPr>
          <p:cNvGrpSpPr/>
          <p:nvPr/>
        </p:nvGrpSpPr>
        <p:grpSpPr>
          <a:xfrm>
            <a:off x="7779774" y="1749842"/>
            <a:ext cx="4286865" cy="4850061"/>
            <a:chOff x="7779774" y="1749842"/>
            <a:chExt cx="4286865" cy="4850061"/>
          </a:xfrm>
        </p:grpSpPr>
        <p:pic>
          <p:nvPicPr>
            <p:cNvPr id="5" name="Picture 4">
              <a:extLst>
                <a:ext uri="{FF2B5EF4-FFF2-40B4-BE49-F238E27FC236}">
                  <a16:creationId xmlns:a16="http://schemas.microsoft.com/office/drawing/2014/main" id="{9D55970E-ABF3-C7FA-61FD-AB0B8F1FB4F6}"/>
                </a:ext>
              </a:extLst>
            </p:cNvPr>
            <p:cNvPicPr>
              <a:picLocks noChangeAspect="1"/>
            </p:cNvPicPr>
            <p:nvPr/>
          </p:nvPicPr>
          <p:blipFill rotWithShape="1">
            <a:blip r:embed="rId2">
              <a:extLst>
                <a:ext uri="{28A0092B-C50C-407E-A947-70E740481C1C}">
                  <a14:useLocalDpi xmlns:a14="http://schemas.microsoft.com/office/drawing/2010/main" val="0"/>
                </a:ext>
              </a:extLst>
            </a:blip>
            <a:srcRect r="36784" b="42832"/>
            <a:stretch/>
          </p:blipFill>
          <p:spPr>
            <a:xfrm>
              <a:off x="7779774" y="1749842"/>
              <a:ext cx="4286865" cy="3970373"/>
            </a:xfrm>
            <a:prstGeom prst="rect">
              <a:avLst/>
            </a:prstGeom>
          </p:spPr>
        </p:pic>
        <p:sp>
          <p:nvSpPr>
            <p:cNvPr id="6" name="Title 1">
              <a:extLst>
                <a:ext uri="{FF2B5EF4-FFF2-40B4-BE49-F238E27FC236}">
                  <a16:creationId xmlns:a16="http://schemas.microsoft.com/office/drawing/2014/main" id="{18A1E4D6-D9B4-2ED6-46C9-4D8F144FCC9B}"/>
                </a:ext>
              </a:extLst>
            </p:cNvPr>
            <p:cNvSpPr txBox="1">
              <a:spLocks/>
            </p:cNvSpPr>
            <p:nvPr/>
          </p:nvSpPr>
          <p:spPr>
            <a:xfrm>
              <a:off x="9334500" y="5851243"/>
              <a:ext cx="1484670" cy="748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accent1"/>
                  </a:solidFill>
                  <a:latin typeface="Times New Roman" panose="02020603050405020304" pitchFamily="18" charset="0"/>
                  <a:ea typeface="Calibri" panose="020F0502020204030204" pitchFamily="34" charset="0"/>
                </a:rPr>
                <a:t>Farm</a:t>
              </a:r>
              <a:endParaRPr lang="en-GB" sz="7200" dirty="0">
                <a:solidFill>
                  <a:schemeClr val="accent1"/>
                </a:solidFill>
              </a:endParaRPr>
            </a:p>
          </p:txBody>
        </p:sp>
      </p:grpSp>
    </p:spTree>
    <p:extLst>
      <p:ext uri="{BB962C8B-B14F-4D97-AF65-F5344CB8AC3E}">
        <p14:creationId xmlns:p14="http://schemas.microsoft.com/office/powerpoint/2010/main" val="4202527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25361" y="870155"/>
            <a:ext cx="8495071" cy="5729748"/>
          </a:xfrm>
        </p:spPr>
        <p:txBody>
          <a:bodyPr>
            <a:normAutofit fontScale="92500" lnSpcReduction="1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Actuators 1</a:t>
            </a:r>
          </a:p>
          <a:p>
            <a:pPr marL="342900" lvl="0" indent="-342900">
              <a:lnSpc>
                <a:spcPct val="150000"/>
              </a:lnSpc>
              <a:spcAft>
                <a:spcPts val="600"/>
              </a:spcAft>
              <a:buFont typeface="Symbol" panose="05050102010706020507" pitchFamily="18" charset="2"/>
              <a:buChar char=""/>
            </a:pP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A specifically developed robotic arm for this application.</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A developed end-effector for pumpkin.</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A controlling system for the robotic arm.</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Bluetooth device and </a:t>
            </a:r>
            <a:r>
              <a:rPr lang="en-GB" sz="2400" dirty="0" err="1">
                <a:effectLst/>
                <a:latin typeface="Times New Roman" panose="02020603050405020304" pitchFamily="18" charset="0"/>
                <a:ea typeface="Calibri" panose="020F0502020204030204" pitchFamily="34" charset="0"/>
                <a:cs typeface="Times New Roman" panose="02020603050405020304" pitchFamily="18" charset="0"/>
              </a:rPr>
              <a:t>WiFi</a:t>
            </a: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 connection to the network.</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GB" sz="2400" dirty="0">
                <a:effectLst/>
                <a:latin typeface="Times New Roman" panose="02020603050405020304" pitchFamily="18" charset="0"/>
                <a:ea typeface="Calibri" panose="020F0502020204030204" pitchFamily="34" charset="0"/>
                <a:cs typeface="Times New Roman" panose="02020603050405020304" pitchFamily="18" charset="0"/>
              </a:rPr>
              <a:t>Balancing systems such as standard farming tyres and wheels as specified by the European Tyre and Rim Technical Organisation (ETRTO). These balancing machines are suitable for balancing the automotive components that need high precision, low noise and a vibration reduction in order to guarantee a safer performance.</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66F96710-0F39-2D6A-EAF3-E75799E2AD2F}"/>
              </a:ext>
            </a:extLst>
          </p:cNvPr>
          <p:cNvGrpSpPr/>
          <p:nvPr/>
        </p:nvGrpSpPr>
        <p:grpSpPr>
          <a:xfrm>
            <a:off x="8355453" y="934556"/>
            <a:ext cx="3215148" cy="5878707"/>
            <a:chOff x="8355453" y="934556"/>
            <a:chExt cx="3215148" cy="5878707"/>
          </a:xfrm>
        </p:grpSpPr>
        <p:pic>
          <p:nvPicPr>
            <p:cNvPr id="5" name="Picture 4">
              <a:extLst>
                <a:ext uri="{FF2B5EF4-FFF2-40B4-BE49-F238E27FC236}">
                  <a16:creationId xmlns:a16="http://schemas.microsoft.com/office/drawing/2014/main" id="{C008A08E-94EE-27EC-9755-4F58841E0308}"/>
                </a:ext>
              </a:extLst>
            </p:cNvPr>
            <p:cNvPicPr>
              <a:picLocks noChangeAspect="1"/>
            </p:cNvPicPr>
            <p:nvPr/>
          </p:nvPicPr>
          <p:blipFill rotWithShape="1">
            <a:blip r:embed="rId2">
              <a:extLst>
                <a:ext uri="{28A0092B-C50C-407E-A947-70E740481C1C}">
                  <a14:useLocalDpi xmlns:a14="http://schemas.microsoft.com/office/drawing/2010/main" val="0"/>
                </a:ext>
              </a:extLst>
            </a:blip>
            <a:srcRect r="86847" b="62245"/>
            <a:stretch/>
          </p:blipFill>
          <p:spPr>
            <a:xfrm>
              <a:off x="8355453" y="934556"/>
              <a:ext cx="3215148" cy="5191319"/>
            </a:xfrm>
            <a:prstGeom prst="rect">
              <a:avLst/>
            </a:prstGeom>
          </p:spPr>
        </p:pic>
        <p:sp>
          <p:nvSpPr>
            <p:cNvPr id="6" name="Title 1">
              <a:extLst>
                <a:ext uri="{FF2B5EF4-FFF2-40B4-BE49-F238E27FC236}">
                  <a16:creationId xmlns:a16="http://schemas.microsoft.com/office/drawing/2014/main" id="{C3EEB783-06C1-BB5D-93CA-A40A0F9E7331}"/>
                </a:ext>
              </a:extLst>
            </p:cNvPr>
            <p:cNvSpPr txBox="1">
              <a:spLocks/>
            </p:cNvSpPr>
            <p:nvPr/>
          </p:nvSpPr>
          <p:spPr>
            <a:xfrm>
              <a:off x="9334500" y="6064603"/>
              <a:ext cx="1484670" cy="748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accent1"/>
                  </a:solidFill>
                  <a:latin typeface="Times New Roman" panose="02020603050405020304" pitchFamily="18" charset="0"/>
                  <a:ea typeface="Calibri" panose="020F0502020204030204" pitchFamily="34" charset="0"/>
                </a:rPr>
                <a:t>Agent</a:t>
              </a:r>
              <a:endParaRPr lang="en-GB" sz="7200" dirty="0">
                <a:solidFill>
                  <a:schemeClr val="accent1"/>
                </a:solidFill>
              </a:endParaRPr>
            </a:p>
          </p:txBody>
        </p:sp>
      </p:grpSp>
    </p:spTree>
    <p:extLst>
      <p:ext uri="{BB962C8B-B14F-4D97-AF65-F5344CB8AC3E}">
        <p14:creationId xmlns:p14="http://schemas.microsoft.com/office/powerpoint/2010/main" val="19430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F496-D6CE-D5A1-17C6-6EE15B3D9DCF}"/>
              </a:ext>
            </a:extLst>
          </p:cNvPr>
          <p:cNvSpPr>
            <a:spLocks noGrp="1"/>
          </p:cNvSpPr>
          <p:nvPr>
            <p:ph type="title"/>
          </p:nvPr>
        </p:nvSpPr>
        <p:spPr>
          <a:xfrm>
            <a:off x="838200" y="18256"/>
            <a:ext cx="10515600" cy="748660"/>
          </a:xfrm>
        </p:spPr>
        <p:txBody>
          <a:bodyPr>
            <a:normAutofit/>
          </a:bodyPr>
          <a:lstStyle/>
          <a:p>
            <a:pPr algn="ctr"/>
            <a:r>
              <a:rPr lang="en-GB" sz="3600" b="1" dirty="0">
                <a:effectLst/>
                <a:latin typeface="Times New Roman" panose="02020603050405020304" pitchFamily="18" charset="0"/>
                <a:ea typeface="Calibri" panose="020F0502020204030204" pitchFamily="34" charset="0"/>
              </a:rPr>
              <a:t>Agent Task - </a:t>
            </a:r>
            <a:r>
              <a:rPr lang="en-GB" sz="3600" b="1" dirty="0">
                <a:solidFill>
                  <a:schemeClr val="accent1"/>
                </a:solidFill>
                <a:effectLst/>
                <a:latin typeface="Times New Roman" panose="02020603050405020304" pitchFamily="18" charset="0"/>
                <a:ea typeface="Calibri" panose="020F0502020204030204" pitchFamily="34" charset="0"/>
              </a:rPr>
              <a:t>Crop detection and harvesting</a:t>
            </a:r>
            <a:endParaRPr lang="en-GB" sz="7200" dirty="0">
              <a:solidFill>
                <a:schemeClr val="accent1"/>
              </a:solidFill>
            </a:endParaRPr>
          </a:p>
        </p:txBody>
      </p:sp>
      <p:sp>
        <p:nvSpPr>
          <p:cNvPr id="3" name="Content Placeholder 2">
            <a:extLst>
              <a:ext uri="{FF2B5EF4-FFF2-40B4-BE49-F238E27FC236}">
                <a16:creationId xmlns:a16="http://schemas.microsoft.com/office/drawing/2014/main" id="{01F3D35E-EB8D-376B-8631-CCAE9C230686}"/>
              </a:ext>
            </a:extLst>
          </p:cNvPr>
          <p:cNvSpPr>
            <a:spLocks noGrp="1"/>
          </p:cNvSpPr>
          <p:nvPr>
            <p:ph idx="1"/>
          </p:nvPr>
        </p:nvSpPr>
        <p:spPr>
          <a:xfrm>
            <a:off x="125362" y="870155"/>
            <a:ext cx="8708922" cy="5729748"/>
          </a:xfrm>
        </p:spPr>
        <p:txBody>
          <a:bodyPr>
            <a:normAutofit fontScale="70000" lnSpcReduction="20000"/>
          </a:bodyPr>
          <a:lstStyle/>
          <a:p>
            <a:pPr marL="0" indent="0">
              <a:lnSpc>
                <a:spcPct val="107000"/>
              </a:lnSpc>
              <a:spcBef>
                <a:spcPts val="200"/>
              </a:spcBef>
              <a:buNone/>
            </a:pPr>
            <a:r>
              <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Actuators </a:t>
            </a:r>
            <a:r>
              <a:rPr lang="en-GB" sz="3200"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2</a:t>
            </a:r>
            <a:endParaRPr lang="en-GB" sz="32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lvl="0" indent="0">
              <a:lnSpc>
                <a:spcPct val="150000"/>
              </a:lnSpc>
              <a:spcAft>
                <a:spcPts val="600"/>
              </a:spcAft>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How will the agent be able to check the crop?</a:t>
            </a:r>
          </a:p>
          <a:p>
            <a:pPr marL="514350" lvl="0" indent="-514350">
              <a:lnSpc>
                <a:spcPct val="150000"/>
              </a:lnSpc>
              <a:spcAft>
                <a:spcPts val="600"/>
              </a:spcAft>
              <a:buAutoNum type="arabicParenR"/>
            </a:pPr>
            <a:r>
              <a:rPr lang="en-US" dirty="0">
                <a:effectLst/>
                <a:latin typeface="Times New Roman" panose="02020603050405020304" pitchFamily="18" charset="0"/>
                <a:ea typeface="Calibri" panose="020F0502020204030204" pitchFamily="34" charset="0"/>
                <a:cs typeface="Times New Roman" panose="02020603050405020304" pitchFamily="18" charset="0"/>
              </a:rPr>
              <a:t>digging its robotic arm about 6 inches below its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tyre</a:t>
            </a:r>
            <a:r>
              <a:rPr lang="en-US" dirty="0">
                <a:effectLst/>
                <a:latin typeface="Times New Roman" panose="02020603050405020304" pitchFamily="18" charset="0"/>
                <a:ea typeface="Calibri" panose="020F0502020204030204" pitchFamily="34" charset="0"/>
                <a:cs typeface="Times New Roman" panose="02020603050405020304" pitchFamily="18" charset="0"/>
              </a:rPr>
              <a:t> horizontal level </a:t>
            </a:r>
            <a:r>
              <a:rPr lang="en-US"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(Fine Gardening, 2021)</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p>
          <a:p>
            <a:pPr marL="514350" lvl="0" indent="-514350">
              <a:lnSpc>
                <a:spcPct val="150000"/>
              </a:lnSpc>
              <a:spcAft>
                <a:spcPts val="600"/>
              </a:spcAft>
              <a:buAutoNum type="arabicParenR"/>
            </a:pPr>
            <a:r>
              <a:rPr lang="en-US" dirty="0">
                <a:effectLst/>
                <a:latin typeface="Times New Roman" panose="02020603050405020304" pitchFamily="18" charset="0"/>
                <a:ea typeface="Calibri" panose="020F0502020204030204" pitchFamily="34" charset="0"/>
                <a:cs typeface="Times New Roman" panose="02020603050405020304" pitchFamily="18" charset="0"/>
              </a:rPr>
              <a:t>curl its robotic end-effector to a 90° angle to scoop up some soil sample, </a:t>
            </a:r>
          </a:p>
          <a:p>
            <a:pPr marL="514350" lvl="0" indent="-514350">
              <a:lnSpc>
                <a:spcPct val="150000"/>
              </a:lnSpc>
              <a:spcAft>
                <a:spcPts val="600"/>
              </a:spcAft>
              <a:buAutoNum type="arabicParenR"/>
            </a:pPr>
            <a:r>
              <a:rPr lang="en-US" dirty="0">
                <a:effectLst/>
                <a:latin typeface="Times New Roman" panose="02020603050405020304" pitchFamily="18" charset="0"/>
                <a:ea typeface="Calibri" panose="020F0502020204030204" pitchFamily="34" charset="0"/>
                <a:cs typeface="Times New Roman" panose="02020603050405020304" pitchFamily="18" charset="0"/>
              </a:rPr>
              <a:t>use the GPS to get the fastest root to the laboratory where the atomic absorption spectrophotometer is located and finds its way using waypoints, </a:t>
            </a:r>
          </a:p>
          <a:p>
            <a:pPr marL="514350" lvl="0" indent="-514350">
              <a:lnSpc>
                <a:spcPct val="150000"/>
              </a:lnSpc>
              <a:spcAft>
                <a:spcPts val="600"/>
              </a:spcAft>
              <a:buAutoNum type="arabicParenR"/>
            </a:pPr>
            <a:r>
              <a:rPr lang="en-US" dirty="0">
                <a:effectLst/>
                <a:latin typeface="Times New Roman" panose="02020603050405020304" pitchFamily="18" charset="0"/>
                <a:ea typeface="Calibri" panose="020F0502020204030204" pitchFamily="34" charset="0"/>
                <a:cs typeface="Times New Roman" panose="02020603050405020304" pitchFamily="18" charset="0"/>
              </a:rPr>
              <a:t>turns its end-effector at 180° and vibrates the end-effector for 30 seconds to make sure the scooped soil is emptied in the atomic absorption spectrophotometer </a:t>
            </a:r>
            <a:r>
              <a:rPr lang="en-US" i="1"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(Fine Gardening, 2021)</a:t>
            </a:r>
            <a:endParaRPr lang="en-GB" i="1"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Group 3">
            <a:extLst>
              <a:ext uri="{FF2B5EF4-FFF2-40B4-BE49-F238E27FC236}">
                <a16:creationId xmlns:a16="http://schemas.microsoft.com/office/drawing/2014/main" id="{4BE1C04A-AD89-64F5-509F-F6CD3D1E73D1}"/>
              </a:ext>
            </a:extLst>
          </p:cNvPr>
          <p:cNvGrpSpPr/>
          <p:nvPr/>
        </p:nvGrpSpPr>
        <p:grpSpPr>
          <a:xfrm>
            <a:off x="8834284" y="795675"/>
            <a:ext cx="3232354" cy="5878707"/>
            <a:chOff x="8355453" y="934556"/>
            <a:chExt cx="3215148" cy="5878707"/>
          </a:xfrm>
        </p:grpSpPr>
        <p:pic>
          <p:nvPicPr>
            <p:cNvPr id="5" name="Picture 4">
              <a:extLst>
                <a:ext uri="{FF2B5EF4-FFF2-40B4-BE49-F238E27FC236}">
                  <a16:creationId xmlns:a16="http://schemas.microsoft.com/office/drawing/2014/main" id="{B4433CA6-E543-8703-9F88-1CEA595B92B7}"/>
                </a:ext>
              </a:extLst>
            </p:cNvPr>
            <p:cNvPicPr>
              <a:picLocks noChangeAspect="1"/>
            </p:cNvPicPr>
            <p:nvPr/>
          </p:nvPicPr>
          <p:blipFill rotWithShape="1">
            <a:blip r:embed="rId2">
              <a:extLst>
                <a:ext uri="{28A0092B-C50C-407E-A947-70E740481C1C}">
                  <a14:useLocalDpi xmlns:a14="http://schemas.microsoft.com/office/drawing/2010/main" val="0"/>
                </a:ext>
              </a:extLst>
            </a:blip>
            <a:srcRect r="86847" b="62245"/>
            <a:stretch/>
          </p:blipFill>
          <p:spPr>
            <a:xfrm>
              <a:off x="8355453" y="934556"/>
              <a:ext cx="3215148" cy="5191319"/>
            </a:xfrm>
            <a:prstGeom prst="rect">
              <a:avLst/>
            </a:prstGeom>
          </p:spPr>
        </p:pic>
        <p:sp>
          <p:nvSpPr>
            <p:cNvPr id="6" name="Title 1">
              <a:extLst>
                <a:ext uri="{FF2B5EF4-FFF2-40B4-BE49-F238E27FC236}">
                  <a16:creationId xmlns:a16="http://schemas.microsoft.com/office/drawing/2014/main" id="{EAD17DC9-C9F0-699F-5BC9-46E3DD2B4D14}"/>
                </a:ext>
              </a:extLst>
            </p:cNvPr>
            <p:cNvSpPr txBox="1">
              <a:spLocks/>
            </p:cNvSpPr>
            <p:nvPr/>
          </p:nvSpPr>
          <p:spPr>
            <a:xfrm>
              <a:off x="9334500" y="6064603"/>
              <a:ext cx="1484670" cy="748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accent1"/>
                  </a:solidFill>
                  <a:latin typeface="Times New Roman" panose="02020603050405020304" pitchFamily="18" charset="0"/>
                  <a:ea typeface="Calibri" panose="020F0502020204030204" pitchFamily="34" charset="0"/>
                </a:rPr>
                <a:t>Agent</a:t>
              </a:r>
              <a:endParaRPr lang="en-GB" sz="7200" dirty="0">
                <a:solidFill>
                  <a:schemeClr val="accent1"/>
                </a:solidFill>
              </a:endParaRPr>
            </a:p>
          </p:txBody>
        </p:sp>
      </p:grpSp>
    </p:spTree>
    <p:extLst>
      <p:ext uri="{BB962C8B-B14F-4D97-AF65-F5344CB8AC3E}">
        <p14:creationId xmlns:p14="http://schemas.microsoft.com/office/powerpoint/2010/main" val="3753266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1764</Words>
  <Application>Microsoft Office PowerPoint</Application>
  <PresentationFormat>Widescreen</PresentationFormat>
  <Paragraphs>91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Symbol</vt:lpstr>
      <vt:lpstr>Times New Roman</vt:lpstr>
      <vt:lpstr>Office Theme</vt:lpstr>
      <vt:lpstr>CU6051 Artificial Intelligence    Project: Garden Robot</vt:lpstr>
      <vt:lpstr>Agent Task - Crop detection and harvesting</vt:lpstr>
      <vt:lpstr>Agent Task - Crop detection and harvesting</vt:lpstr>
      <vt:lpstr>Agent Task - Crop detection and harvesting</vt:lpstr>
      <vt:lpstr>Agent Task - Crop detection and harvesting</vt:lpstr>
      <vt:lpstr>Agent Task - Crop detection and harvesting</vt:lpstr>
      <vt:lpstr>Agent Task - Crop detection and harvesting</vt:lpstr>
      <vt:lpstr>Agent Task - Crop detection and harvesting</vt:lpstr>
      <vt:lpstr>Agent Task - Crop detection and harvesting</vt:lpstr>
      <vt:lpstr>Agent Task - Crop detection and harvesting</vt:lpstr>
      <vt:lpstr>Agent Task - Crop detection and harvesting</vt:lpstr>
      <vt:lpstr>Agent Task - Crop detection and harvesting</vt:lpstr>
      <vt:lpstr>Agent Task - Crop detection and harvesting</vt:lpstr>
      <vt:lpstr>Agent Task - Crop detection and harvesting</vt:lpstr>
      <vt:lpstr>End of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CU6051 Artificial Intelligence    Project: Garden Robot</dc:title>
  <dc:creator>chiemela ndukwe</dc:creator>
  <cp:lastModifiedBy>chiemela ndukwe</cp:lastModifiedBy>
  <cp:revision>36</cp:revision>
  <dcterms:created xsi:type="dcterms:W3CDTF">2023-01-25T22:21:02Z</dcterms:created>
  <dcterms:modified xsi:type="dcterms:W3CDTF">2023-01-26T14:42:21Z</dcterms:modified>
</cp:coreProperties>
</file>